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103"/>
  </p:notesMasterIdLst>
  <p:sldIdLst>
    <p:sldId id="256" r:id="rId2"/>
    <p:sldId id="257" r:id="rId3"/>
    <p:sldId id="258" r:id="rId4"/>
    <p:sldId id="323" r:id="rId5"/>
    <p:sldId id="259" r:id="rId6"/>
    <p:sldId id="260" r:id="rId7"/>
    <p:sldId id="261" r:id="rId8"/>
    <p:sldId id="289" r:id="rId9"/>
    <p:sldId id="312" r:id="rId10"/>
    <p:sldId id="311" r:id="rId11"/>
    <p:sldId id="321" r:id="rId12"/>
    <p:sldId id="362" r:id="rId13"/>
    <p:sldId id="278" r:id="rId14"/>
    <p:sldId id="314" r:id="rId15"/>
    <p:sldId id="316" r:id="rId16"/>
    <p:sldId id="315" r:id="rId17"/>
    <p:sldId id="331" r:id="rId18"/>
    <p:sldId id="277" r:id="rId19"/>
    <p:sldId id="332" r:id="rId20"/>
    <p:sldId id="279" r:id="rId21"/>
    <p:sldId id="307" r:id="rId22"/>
    <p:sldId id="384" r:id="rId23"/>
    <p:sldId id="348" r:id="rId24"/>
    <p:sldId id="296" r:id="rId25"/>
    <p:sldId id="329" r:id="rId26"/>
    <p:sldId id="320" r:id="rId27"/>
    <p:sldId id="324" r:id="rId28"/>
    <p:sldId id="276" r:id="rId29"/>
    <p:sldId id="286" r:id="rId30"/>
    <p:sldId id="292" r:id="rId31"/>
    <p:sldId id="295" r:id="rId32"/>
    <p:sldId id="294" r:id="rId33"/>
    <p:sldId id="280" r:id="rId34"/>
    <p:sldId id="291" r:id="rId35"/>
    <p:sldId id="301" r:id="rId36"/>
    <p:sldId id="325" r:id="rId37"/>
    <p:sldId id="326" r:id="rId38"/>
    <p:sldId id="330" r:id="rId39"/>
    <p:sldId id="285" r:id="rId40"/>
    <p:sldId id="302" r:id="rId41"/>
    <p:sldId id="305" r:id="rId42"/>
    <p:sldId id="304" r:id="rId43"/>
    <p:sldId id="303" r:id="rId44"/>
    <p:sldId id="309" r:id="rId45"/>
    <p:sldId id="310" r:id="rId46"/>
    <p:sldId id="306" r:id="rId47"/>
    <p:sldId id="322" r:id="rId48"/>
    <p:sldId id="327" r:id="rId49"/>
    <p:sldId id="337" r:id="rId50"/>
    <p:sldId id="338" r:id="rId51"/>
    <p:sldId id="335" r:id="rId52"/>
    <p:sldId id="345" r:id="rId53"/>
    <p:sldId id="339" r:id="rId54"/>
    <p:sldId id="263" r:id="rId55"/>
    <p:sldId id="342" r:id="rId56"/>
    <p:sldId id="343" r:id="rId57"/>
    <p:sldId id="347" r:id="rId58"/>
    <p:sldId id="344" r:id="rId59"/>
    <p:sldId id="298" r:id="rId60"/>
    <p:sldId id="349" r:id="rId61"/>
    <p:sldId id="355" r:id="rId62"/>
    <p:sldId id="351" r:id="rId63"/>
    <p:sldId id="354" r:id="rId64"/>
    <p:sldId id="356" r:id="rId65"/>
    <p:sldId id="357" r:id="rId66"/>
    <p:sldId id="361" r:id="rId67"/>
    <p:sldId id="360" r:id="rId68"/>
    <p:sldId id="375" r:id="rId69"/>
    <p:sldId id="377" r:id="rId70"/>
    <p:sldId id="378" r:id="rId71"/>
    <p:sldId id="376" r:id="rId72"/>
    <p:sldId id="359" r:id="rId73"/>
    <p:sldId id="297" r:id="rId74"/>
    <p:sldId id="364" r:id="rId75"/>
    <p:sldId id="363" r:id="rId76"/>
    <p:sldId id="365" r:id="rId77"/>
    <p:sldId id="370" r:id="rId78"/>
    <p:sldId id="374" r:id="rId79"/>
    <p:sldId id="371" r:id="rId80"/>
    <p:sldId id="383" r:id="rId81"/>
    <p:sldId id="366" r:id="rId82"/>
    <p:sldId id="368" r:id="rId83"/>
    <p:sldId id="367" r:id="rId84"/>
    <p:sldId id="379" r:id="rId85"/>
    <p:sldId id="369" r:id="rId86"/>
    <p:sldId id="358" r:id="rId87"/>
    <p:sldId id="382" r:id="rId88"/>
    <p:sldId id="381" r:id="rId89"/>
    <p:sldId id="380" r:id="rId90"/>
    <p:sldId id="340" r:id="rId91"/>
    <p:sldId id="386" r:id="rId92"/>
    <p:sldId id="385" r:id="rId93"/>
    <p:sldId id="387" r:id="rId94"/>
    <p:sldId id="390" r:id="rId95"/>
    <p:sldId id="388" r:id="rId96"/>
    <p:sldId id="389" r:id="rId97"/>
    <p:sldId id="373" r:id="rId98"/>
    <p:sldId id="300" r:id="rId99"/>
    <p:sldId id="264" r:id="rId100"/>
    <p:sldId id="333" r:id="rId101"/>
    <p:sldId id="33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94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CF124-91CE-7E40-AC12-91D08F661E07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8BF35-3D3A-4B4E-AF47-739ABC5B2F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34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034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ECFB0-0113-A424-D64E-500852C5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A237F-9327-64AA-617E-A0315BC1BB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BA428-6722-CEA5-F5BB-96C1AE4C4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0E7B-6E7C-7D3F-051B-357393D19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06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80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ED64D-0D25-28BF-DCD8-32A1FBC86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47E1F9-7EFF-E8A5-A458-7511A6FBD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86259-FA29-495F-F1F7-A6A6FB85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2BE7B-BC0F-AAB6-652A-5A6D227C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9302C-6184-269D-6EEF-944509E2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77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47DD-718A-28DE-187A-BA74E5BE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88650-28C6-1E55-7953-9744C4B5A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B1371-96A6-084C-2240-0395F25C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D9C8B-6303-003F-E79F-F31415C96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3AEAC-E4E7-3B81-8053-42C5057B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5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F1237-C6A4-F184-5CE2-57447D495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C7170-3870-57A8-AE31-CAE139B4C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BAAF-565B-F093-A682-AA1B04F2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46098-8AE6-A996-ABFA-06C1FB38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94A11-A1BB-A9A3-8AAC-F2CC8CA3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95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6A0D-CAC9-2F90-66E9-BCB8179A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A30B6-5EBD-4BD3-CAEE-36E2D758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5C4B3-BB37-8CA5-AAAD-71A4FFDCB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EB8F1-1454-4010-B98E-A15ED255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6DCA0-2B94-C904-4240-5323B55F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38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7088-46DF-4076-6F2B-8F491E97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530CA-266D-E483-3E35-1E844555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AFFA7-D080-603E-97E3-F1B5A765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92FD2-416F-2C1C-90C0-AFDF4BC7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25EE0-9F48-9C31-B718-BB6A1D49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13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FDAA-8894-F66F-8F86-D2F130B0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30ECE-F60F-5549-1FD2-49F0D751F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46D7-0313-D1A8-C06C-D0E99BAAE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692D5C-B5BD-F8AD-296B-024E1B3D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7422-759F-92FB-3F38-36B4DBE0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6CFCA-2E9D-97FF-BDB0-30AA3F56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5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77A3-17A4-CF74-F4E8-F519CBDD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3D05E-97E3-C3F5-126F-53420BA78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41037-24D9-73AF-D59B-3E3F01A76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815B0-9B8A-0C40-2794-9FADA5523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9C1AB-BF15-BDE1-FD42-FFE2ED9D6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A4CE91-B5F5-BB90-59DE-ECABA899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4EF37-B803-3019-C717-EEA07BAB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2E8DA-8A04-B026-C918-A15AF54B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915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91AD-3AEF-2D51-7EC2-9D499207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70DBFD-9C5E-70DE-FFF8-D5614753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2929A-3B38-C830-7F71-80DB2CE4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6FCE-7D55-EC5D-BC65-7899421E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46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55F9C-E294-ECFD-BBE8-ACB04823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7F3F1-1908-F5B7-9E7C-DD832077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72EF5-2B8C-9D57-B770-AA112D77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6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0AB34-80CA-FB7E-8B72-4565AC5E4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775C-FCF8-45FE-75DC-CE8E9A0D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02EE9-9BBC-B64E-DA2A-AA9A2FC04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F1101-F075-84BC-77AA-7D019742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DC11-15BC-2ED1-A8F9-619DFD48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B6BFA-AB1C-C1A6-A1B4-E6353C17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5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B4E0-F056-2BD5-C81B-46D467C79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CE5D2-794A-B8A1-7EDD-0E28AFA7F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1B7E5-AD47-04F5-88F5-1EAF4766F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87D39-0871-0C24-E48A-C88F28FC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E902D-16E8-6C55-74E1-8535478B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12846-AB29-D517-2CDA-1CFC7C5F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56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6913A-4140-81CE-2094-6AB44FACE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3A603-0919-79B0-D895-2C54421C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5F7FB-940C-9197-914C-148523EBF3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4E1B1E-0E93-A54B-BE61-F874699ABE96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B78D7-2018-DF63-2C4C-D3C4E5E9D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7F2F9-C2B7-6977-8B07-F22867C4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FB9900-064A-E547-A9CD-C23BD38E6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831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bakenzua/gstt_critical_care_introduction_to_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kenzua/gstt_critical_care_introduction_to_r/raw/refs/heads/main/session_1/session_1.R" TargetMode="External"/><Relationship Id="rId4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base/versions/3.6.2/topics/Round" TargetMode="External"/><Relationship Id="rId2" Type="http://schemas.openxmlformats.org/officeDocument/2006/relationships/hyperlink" Target="https://www.rdocumentatio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ngr.tidyverse.org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r4ds.had.co.nz/strings.html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es-and-times.html" TargetMode="External"/><Relationship Id="rId2" Type="http://schemas.openxmlformats.org/officeDocument/2006/relationships/hyperlink" Target="https://lubridate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factors.html" TargetMode="External"/><Relationship Id="rId2" Type="http://schemas.openxmlformats.org/officeDocument/2006/relationships/hyperlink" Target="https://forcats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adventofcode.com/" TargetMode="External"/><Relationship Id="rId2" Type="http://schemas.openxmlformats.org/officeDocument/2006/relationships/hyperlink" Target="https://www.rscreencast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tidytuesday.com/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bigbookofr.com/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datacarpentry.org/R-genomics/index.html" TargetMode="External"/><Relationship Id="rId4" Type="http://schemas.openxmlformats.org/officeDocument/2006/relationships/hyperlink" Target="https://www.rscreencast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5AC7B-D176-7BA7-6D59-38E7DC9BF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GB" sz="8900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33952-A662-6345-3FEC-6C1DA4A5C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n-GB" dirty="0"/>
              <a:t>Barney Sanderson</a:t>
            </a:r>
          </a:p>
          <a:p>
            <a:pPr algn="r"/>
            <a:r>
              <a:rPr lang="en-GB" dirty="0"/>
              <a:t>November 24</a:t>
            </a:r>
          </a:p>
        </p:txBody>
      </p: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7E6843BD-B99C-F6EF-5F15-8D3712180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3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B675-A6EB-32D2-9C31-37B250D2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80BA-E5B3-9A13-88C5-ACE6A591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1 -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B2EA8-5032-93A4-D287-F93A8181D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Understand what R is (and why it’s great!)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Learn how to interact with R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Introduction to differences and links between R and RStudio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Understand objects and functions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Understand vectors and data types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ABE73-08A8-714D-68FB-D3EA32CF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51ED6C6-2393-0164-A8E7-E7221E091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733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8B1E8-42F1-E609-DD3E-74BD264F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BB11-DA6B-88D8-45DC-B362F0BC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End of Part 2</a:t>
            </a:r>
          </a:p>
        </p:txBody>
      </p:sp>
    </p:spTree>
    <p:extLst>
      <p:ext uri="{BB962C8B-B14F-4D97-AF65-F5344CB8AC3E}">
        <p14:creationId xmlns:p14="http://schemas.microsoft.com/office/powerpoint/2010/main" val="21424549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BE648-0671-68B1-E16E-124FFE859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890-6A95-508B-476B-8CBF8332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</a:rPr>
              <a:t>End of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72AB9-AAE5-A71F-AABB-B1E90CA25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Review material since episode 1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263477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CBD0-25C8-C028-57D1-6D1219AE1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459B-5772-2872-D4F0-953AFACA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1 -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A603-9968-C6B7-20FC-B7508514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Understand what R is (and why it’s great!)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Learn how to interact with R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r>
              <a:rPr lang="en-GB" dirty="0"/>
              <a:t>Introduction to differences and links between R and RStudio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Understand objects, data types and vectors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Understand what functions are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816D65-67A5-6AB8-26EB-34C78E7B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30EC69-67DF-D0B3-0B2E-7A9AE8824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BAB80E-A484-A165-2E3D-4ACEA1C2B2F9}"/>
              </a:ext>
            </a:extLst>
          </p:cNvPr>
          <p:cNvGrpSpPr/>
          <p:nvPr/>
        </p:nvGrpSpPr>
        <p:grpSpPr>
          <a:xfrm>
            <a:off x="678873" y="2952943"/>
            <a:ext cx="11010756" cy="2087094"/>
            <a:chOff x="678873" y="3699173"/>
            <a:chExt cx="11010756" cy="208709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0717BCA-15A7-7EBC-2158-CA6496D2C6AB}"/>
                </a:ext>
              </a:extLst>
            </p:cNvPr>
            <p:cNvCxnSpPr>
              <a:cxnSpLocks/>
            </p:cNvCxnSpPr>
            <p:nvPr/>
          </p:nvCxnSpPr>
          <p:spPr>
            <a:xfrm>
              <a:off x="678873" y="4752111"/>
              <a:ext cx="10806545" cy="0"/>
            </a:xfrm>
            <a:prstGeom prst="line">
              <a:avLst/>
            </a:prstGeom>
            <a:ln w="79375"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2F6288-C65F-5D6C-5FAA-5050A15297D2}"/>
                </a:ext>
              </a:extLst>
            </p:cNvPr>
            <p:cNvSpPr txBox="1"/>
            <p:nvPr/>
          </p:nvSpPr>
          <p:spPr>
            <a:xfrm>
              <a:off x="9670476" y="3699173"/>
              <a:ext cx="1977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b="1" dirty="0">
                  <a:solidFill>
                    <a:schemeClr val="bg1">
                      <a:lumMod val="75000"/>
                    </a:schemeClr>
                  </a:solidFill>
                </a:rPr>
                <a:t>Part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9BF003-B722-D83C-B626-B991DEBFEFB3}"/>
                </a:ext>
              </a:extLst>
            </p:cNvPr>
            <p:cNvSpPr txBox="1"/>
            <p:nvPr/>
          </p:nvSpPr>
          <p:spPr>
            <a:xfrm>
              <a:off x="9712036" y="4862937"/>
              <a:ext cx="1977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b="1" dirty="0">
                  <a:solidFill>
                    <a:schemeClr val="bg1">
                      <a:lumMod val="75000"/>
                    </a:schemeClr>
                  </a:solidFill>
                </a:rPr>
                <a:t>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473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C5C0-E3BC-14D5-6A52-A75F8F99E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6C62-2E7E-8189-2363-984408F8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1 -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DEE42-BCB8-3F58-364D-4CD358DB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Session material are available at: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  <a:hlinkClick r:id="rId2"/>
              </a:rPr>
              <a:t>https://github.com/bakenzua/gstt_critical_care_introduction_to_r/</a:t>
            </a: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Materials will be updated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C403E-5557-AF46-2DEB-1A5A0D17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AE0A66-5D6B-6336-45AD-92148B2B4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8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CBC49-10BF-E82B-7F9D-E9DB6D174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08A1-4425-0245-7C6C-F6CDB77F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20998-043A-65B1-336C-B42082B43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 program </a:t>
            </a:r>
          </a:p>
          <a:p>
            <a:endParaRPr lang="en-GB" dirty="0"/>
          </a:p>
          <a:p>
            <a:r>
              <a:rPr lang="en-GB" dirty="0"/>
              <a:t>An environment </a:t>
            </a:r>
          </a:p>
          <a:p>
            <a:endParaRPr lang="en-GB" dirty="0"/>
          </a:p>
          <a:p>
            <a:r>
              <a:rPr lang="en-GB" dirty="0"/>
              <a:t>A programming language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3C029-F7A4-1914-5409-43ED37F2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B995EE6-68C3-245C-F483-7856FBEC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5175CEC1-315E-8062-E35C-82C88BD23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75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11D14-8272-C822-F5B7-F038405D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83F8-4AC9-AF33-A944-62292D6F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08C1-73BA-74BA-691E-FAAF59156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program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0C531-D334-A0F9-7C21-85A49808E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862B45-D6F4-CF2B-4076-858E54C56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D1587A11-2544-311C-2E01-6A6879A7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247" y="2693564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4C4BB4-54DE-A0B2-BF68-F9A9C89C1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28" y="2702959"/>
            <a:ext cx="4435763" cy="319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0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4EEC-9457-3702-6463-A730368C4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0951-24BD-FDE1-533E-A371A068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ECC7A-BCF7-F0FE-5474-8B3ACDBC8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program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7EB82-CBF1-378C-9FA4-1184F7317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4BDC0E-AC54-FA06-9A86-6A3608B05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FE4269-D4A9-2586-4FF2-2411355C8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079"/>
          <a:stretch/>
        </p:blipFill>
        <p:spPr>
          <a:xfrm>
            <a:off x="4148980" y="1026102"/>
            <a:ext cx="5909773" cy="51226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132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665F-0D3A-6937-9D92-330236D8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EDA7-1ADD-D70C-ECDD-2A5865A4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2ECF-A2A1-125B-4C4A-2B5FFA42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 is an </a:t>
            </a:r>
            <a:r>
              <a:rPr lang="en-GB" dirty="0">
                <a:highlight>
                  <a:srgbClr val="FFFF00"/>
                </a:highlight>
              </a:rPr>
              <a:t>environment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0DBB5-BB7F-5B1B-3A93-C2632E40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1100F4-3E80-F314-5FA9-2DC4F7509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51B42E6-E2D5-47DD-E3BC-EFAE2504A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985" y="2538003"/>
            <a:ext cx="9464263" cy="23956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5935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3023-1C29-5CB8-00C4-D44107EA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49DB-03D1-994A-843A-265AFE1C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ECDE-CF84-AA6F-EC90-54E739C72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 is an </a:t>
            </a:r>
            <a:r>
              <a:rPr lang="en-GB" dirty="0">
                <a:highlight>
                  <a:srgbClr val="FFFF00"/>
                </a:highlight>
              </a:rPr>
              <a:t>environment</a:t>
            </a:r>
            <a:r>
              <a:rPr lang="en-GB" dirty="0"/>
              <a:t> for statistical computing and graphics.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Data manipulation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Calculation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Graphical display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90499-4A9D-64D4-39A5-9A5E2809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4D80BA-8F49-4CC0-97B4-6FE64F130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0B7AB15E-AAED-FF12-0DE8-BBBD97C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1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809A-A40E-5F80-C715-D7D106A8E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0EEEF-6D6B-8ECC-E1BB-6B8C1DED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B7E4-5F88-74D0-C534-F2B8FC468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programming language 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21066A-7C0A-FA6E-FF41-3EE8C03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0877BD-3EF5-843F-A29B-5F0E5B52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7B1B9F3E-3313-3F04-1E45-691B047DC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6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587B-B06C-3F51-A69C-12A8FA5AD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3096-9DB7-3145-DE66-A2E33CC7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4758-FE5F-50E1-D10A-5F5E66E3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language </a:t>
            </a:r>
          </a:p>
          <a:p>
            <a:pPr lvl="1"/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Communicate with other people</a:t>
            </a:r>
          </a:p>
          <a:p>
            <a:pPr marL="914400" lvl="2" indent="0">
              <a:buNone/>
            </a:pPr>
            <a:r>
              <a:rPr lang="en-GB" dirty="0"/>
              <a:t>Including yourself!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Clearly describe manipulation and analysis of data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Communicate with a computer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B900C-241C-BC1D-86F3-33A591E8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C4E9AF-FBC5-8CE8-8B0B-AD18D010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E2261271-6555-FEFD-D07F-DA2CBC0F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8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F6D4-8AEB-46EB-6A53-E7E9A65D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D8AC3-7479-9D37-DA84-5E46726B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3 x 2 hour sessions, over three weeks</a:t>
            </a:r>
          </a:p>
          <a:p>
            <a:endParaRPr lang="en-GB" dirty="0"/>
          </a:p>
          <a:p>
            <a:r>
              <a:rPr lang="en-GB" dirty="0"/>
              <a:t>Assumes no prior knowledge</a:t>
            </a:r>
          </a:p>
          <a:p>
            <a:endParaRPr lang="en-GB" dirty="0"/>
          </a:p>
          <a:p>
            <a:r>
              <a:rPr lang="en-GB" dirty="0"/>
              <a:t>Taught and practical components</a:t>
            </a:r>
          </a:p>
          <a:p>
            <a:endParaRPr lang="en-GB" dirty="0"/>
          </a:p>
          <a:p>
            <a:r>
              <a:rPr lang="en-GB" dirty="0"/>
              <a:t>No assignments or tests!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3EBF2-54AD-0843-1E91-9002E020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8B2F20-FBCD-617B-2827-76C78C10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83E6A-ECB6-60A6-9FEA-0CD7E196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E643-FE46-C97C-FA51-536526F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DDA6-9A52-3478-8281-786DF0DBC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97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language</a:t>
            </a:r>
          </a:p>
          <a:p>
            <a:pPr marL="0" indent="0">
              <a:buNone/>
            </a:pPr>
            <a:endParaRPr lang="en-GB" dirty="0">
              <a:highlight>
                <a:srgbClr val="FFFF00"/>
              </a:highlight>
            </a:endParaRPr>
          </a:p>
          <a:p>
            <a:pPr lvl="1"/>
            <a:r>
              <a:rPr lang="en-GB" dirty="0"/>
              <a:t>Based on a language called 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Easily extended</a:t>
            </a:r>
          </a:p>
          <a:p>
            <a:pPr lvl="2"/>
            <a:r>
              <a:rPr lang="en-GB" dirty="0"/>
              <a:t>16,000+ packages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Easily interfaces with other software libraries and programming languages</a:t>
            </a:r>
          </a:p>
          <a:p>
            <a:pPr lvl="2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D3640-73AC-149C-04A9-F5DC127A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29EAF3-5BB0-F7AE-E1AF-2D7EC4A5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 descr="R">
            <a:extLst>
              <a:ext uri="{FF2B5EF4-FFF2-40B4-BE49-F238E27FC236}">
                <a16:creationId xmlns:a16="http://schemas.microsoft.com/office/drawing/2014/main" id="{2E5F7DA7-0432-DD9E-5989-D32B5FDA2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53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295D-15CA-C2BC-5F9C-AAEF54A7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D9D4-8DA7-8985-40F7-A1E844C1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6BA22-B5E7-9D81-490F-4896BBD54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language 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Syntax and grammar</a:t>
            </a:r>
          </a:p>
          <a:p>
            <a:pPr lvl="1"/>
            <a:r>
              <a:rPr lang="en-GB" dirty="0"/>
              <a:t>Names</a:t>
            </a:r>
          </a:p>
          <a:p>
            <a:pPr lvl="2"/>
            <a:r>
              <a:rPr lang="en-GB" dirty="0"/>
              <a:t>Naming things is hard!</a:t>
            </a:r>
          </a:p>
          <a:p>
            <a:pPr lvl="1"/>
            <a:r>
              <a:rPr lang="en-GB" dirty="0"/>
              <a:t>Regional dialects</a:t>
            </a:r>
          </a:p>
          <a:p>
            <a:pPr lvl="2"/>
            <a:r>
              <a:rPr lang="en-GB" dirty="0"/>
              <a:t>R is for data wrangling and analysis</a:t>
            </a:r>
          </a:p>
          <a:p>
            <a:pPr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/>
              <a:t> dialect</a:t>
            </a:r>
          </a:p>
          <a:p>
            <a:pPr lvl="1"/>
            <a:r>
              <a:rPr lang="en-GB" dirty="0"/>
              <a:t>Idioms</a:t>
            </a:r>
          </a:p>
          <a:p>
            <a:pPr lvl="2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83464-5358-5304-4200-86BA28C1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7DA01C-526B-D3A8-89F3-605F478BA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0F7E882E-310D-BD18-1501-5D4EC5C22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887DB-E7AB-519D-18D5-6E664318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8AD0-40D3-A366-03DF-017F480C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998B-BC20-D059-E63D-7FF927D62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 is a </a:t>
            </a:r>
            <a:r>
              <a:rPr lang="en-GB" dirty="0">
                <a:highlight>
                  <a:srgbClr val="FFFF00"/>
                </a:highlight>
              </a:rPr>
              <a:t>language 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Learn languages through use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Read code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Write code</a:t>
            </a:r>
          </a:p>
          <a:p>
            <a:pPr lvl="2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1AA0B-3B9E-D1DE-17EB-413045B18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7FB554-4447-B825-32F2-8E5EF951A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70A9EF14-56F9-AEEA-5AC7-99E4C386E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378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C26D1-7724-D6EE-D532-A4F53C13C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043-CADF-8128-7855-17B738AC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4B8A-7622-49D6-934C-B90970E00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2002586"/>
            <a:ext cx="3332018" cy="46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Statistics Package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23AE2-8D9D-8E94-0AAB-BE51F0EF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31690C0-116C-E51F-1BD7-018E26310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21DDA998-54E9-A48E-CE5E-732E9D52C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59" y="3217934"/>
            <a:ext cx="1326441" cy="1034624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7E752-69C5-512A-2475-44956B0150E6}"/>
              </a:ext>
            </a:extLst>
          </p:cNvPr>
          <p:cNvSpPr txBox="1"/>
          <p:nvPr/>
        </p:nvSpPr>
        <p:spPr>
          <a:xfrm>
            <a:off x="8566402" y="2002586"/>
            <a:ext cx="345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Programming Language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531C2B-9CF8-C132-98F8-BB25A9451EBA}"/>
              </a:ext>
            </a:extLst>
          </p:cNvPr>
          <p:cNvCxnSpPr>
            <a:cxnSpLocks/>
          </p:cNvCxnSpPr>
          <p:nvPr/>
        </p:nvCxnSpPr>
        <p:spPr>
          <a:xfrm>
            <a:off x="498764" y="2851576"/>
            <a:ext cx="11416145" cy="0"/>
          </a:xfrm>
          <a:prstGeom prst="straightConnector1">
            <a:avLst/>
          </a:prstGeom>
          <a:ln w="1111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red square with white text&#10;&#10;Description automatically generated">
            <a:extLst>
              <a:ext uri="{FF2B5EF4-FFF2-40B4-BE49-F238E27FC236}">
                <a16:creationId xmlns:a16="http://schemas.microsoft.com/office/drawing/2014/main" id="{F5235526-C5A5-3853-6180-8F786F02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50" y="3407390"/>
            <a:ext cx="1034624" cy="1034624"/>
          </a:xfrm>
          <a:prstGeom prst="rect">
            <a:avLst/>
          </a:prstGeom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22272CA5-ABCD-BAB4-52E0-D7D5FA48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109" y="3509460"/>
            <a:ext cx="2013526" cy="570039"/>
          </a:xfrm>
          <a:prstGeom prst="rect">
            <a:avLst/>
          </a:prstGeom>
        </p:spPr>
      </p:pic>
      <p:pic>
        <p:nvPicPr>
          <p:cNvPr id="17" name="Picture 16" descr="A logo with a rainbow colored triangle&#10;&#10;Description automatically generated">
            <a:extLst>
              <a:ext uri="{FF2B5EF4-FFF2-40B4-BE49-F238E27FC236}">
                <a16:creationId xmlns:a16="http://schemas.microsoft.com/office/drawing/2014/main" id="{E759835E-E5AE-FD38-0BE4-A9FB101A0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06" y="4704528"/>
            <a:ext cx="1828800" cy="12192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181AD55-7D4B-AC9F-D577-4AADBDDB8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545" y="4772555"/>
            <a:ext cx="2060863" cy="845812"/>
          </a:xfrm>
          <a:prstGeom prst="rect">
            <a:avLst/>
          </a:prstGeom>
        </p:spPr>
      </p:pic>
      <p:pic>
        <p:nvPicPr>
          <p:cNvPr id="22" name="Picture 21" descr="A blue and yellow snake logo&#10;&#10;Description automatically generated">
            <a:extLst>
              <a:ext uri="{FF2B5EF4-FFF2-40B4-BE49-F238E27FC236}">
                <a16:creationId xmlns:a16="http://schemas.microsoft.com/office/drawing/2014/main" id="{C07B2BE6-6EF2-58C3-6F4C-662FFBC33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6454" y="4660213"/>
            <a:ext cx="989948" cy="1085849"/>
          </a:xfrm>
          <a:prstGeom prst="rect">
            <a:avLst/>
          </a:prstGeom>
        </p:spPr>
      </p:pic>
      <p:pic>
        <p:nvPicPr>
          <p:cNvPr id="24" name="Picture 23" descr="A purple and white letter f&#10;&#10;Description automatically generated">
            <a:extLst>
              <a:ext uri="{FF2B5EF4-FFF2-40B4-BE49-F238E27FC236}">
                <a16:creationId xmlns:a16="http://schemas.microsoft.com/office/drawing/2014/main" id="{1BF7ABA3-2176-CDCE-322B-219DFCCAAA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8482" y="3269677"/>
            <a:ext cx="931138" cy="931138"/>
          </a:xfrm>
          <a:prstGeom prst="rect">
            <a:avLst/>
          </a:prstGeom>
        </p:spPr>
      </p:pic>
      <p:pic>
        <p:nvPicPr>
          <p:cNvPr id="26" name="Picture 25" descr="A hexagon with a white circle and white letters&#10;&#10;Description automatically generated">
            <a:extLst>
              <a:ext uri="{FF2B5EF4-FFF2-40B4-BE49-F238E27FC236}">
                <a16:creationId xmlns:a16="http://schemas.microsoft.com/office/drawing/2014/main" id="{90FE5D75-7FFE-69F6-645C-3A1E2DCCB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3325" y="4650559"/>
            <a:ext cx="898197" cy="10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107D5-5407-8C12-85C3-E843F88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F41B-2D70-7393-A20D-DFE49EEF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learn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B5DA-5A5E-F0A4-90A6-AA0AA7859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Beginner friendly</a:t>
            </a:r>
          </a:p>
          <a:p>
            <a:endParaRPr lang="en-GB" dirty="0"/>
          </a:p>
          <a:p>
            <a:r>
              <a:rPr lang="en-GB" dirty="0"/>
              <a:t>R is text-based and so does not require lots of pointing and clicking</a:t>
            </a:r>
          </a:p>
          <a:p>
            <a:pPr lvl="1"/>
            <a:r>
              <a:rPr lang="en-GB" dirty="0"/>
              <a:t>This is a good thing!! </a:t>
            </a:r>
          </a:p>
          <a:p>
            <a:pPr lvl="1"/>
            <a:r>
              <a:rPr lang="en-GB" dirty="0"/>
              <a:t>Reproducible research</a:t>
            </a:r>
          </a:p>
          <a:p>
            <a:endParaRPr lang="en-GB" dirty="0"/>
          </a:p>
          <a:p>
            <a:r>
              <a:rPr lang="en-GB" dirty="0"/>
              <a:t>R is free and open source</a:t>
            </a:r>
          </a:p>
          <a:p>
            <a:endParaRPr lang="en-GB" dirty="0"/>
          </a:p>
          <a:p>
            <a:r>
              <a:rPr lang="en-GB" dirty="0"/>
              <a:t>R has a fantastic community, making it easy to find help or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DFD6B-5C21-1DAE-23D5-D97A3FE4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55576C-B9A9-7B4A-8465-147276C0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0021B9A9-45C2-EFF4-1900-25E18B3F7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746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FCC1-6322-B37B-3438-F97A93D90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E7723-029B-E9BF-2594-FA7F6B04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learn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BABB-0F7D-7EBA-E71F-537E764E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>
            <a:normAutofit/>
          </a:bodyPr>
          <a:lstStyle/>
          <a:p>
            <a:r>
              <a:rPr lang="en-GB" dirty="0"/>
              <a:t>R can produce high quality graphics</a:t>
            </a:r>
          </a:p>
          <a:p>
            <a:endParaRPr lang="en-GB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Endlessly customisable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Many extensions for different plot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6EDA4-2F46-7A35-EF36-DB2E7CA5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2FC79C2-463F-C653-525B-F953E7E5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04D5417F-2FD4-BBB8-CE9F-D1712DFD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3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200C9-9DCB-88F2-01FB-413E40006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527B-5DDB-C75C-386F-30EA041F5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learn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6E000-50A2-3C44-4427-3EBBBDED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R is an industry standard</a:t>
            </a:r>
          </a:p>
          <a:p>
            <a:pPr lvl="1"/>
            <a:r>
              <a:rPr lang="en-GB" dirty="0"/>
              <a:t>Mathematicians</a:t>
            </a:r>
          </a:p>
          <a:p>
            <a:pPr lvl="1"/>
            <a:r>
              <a:rPr lang="en-GB" dirty="0"/>
              <a:t>Statisticians</a:t>
            </a:r>
          </a:p>
          <a:p>
            <a:pPr lvl="2"/>
            <a:r>
              <a:rPr lang="en-GB" dirty="0"/>
              <a:t>Academic</a:t>
            </a:r>
          </a:p>
          <a:p>
            <a:pPr lvl="2"/>
            <a:r>
              <a:rPr lang="en-GB" dirty="0"/>
              <a:t>Applied</a:t>
            </a:r>
          </a:p>
          <a:p>
            <a:pPr lvl="1"/>
            <a:r>
              <a:rPr lang="en-GB" dirty="0"/>
              <a:t>Image analysis, GIS, time series, population genetics</a:t>
            </a:r>
          </a:p>
          <a:p>
            <a:pPr lvl="1"/>
            <a:r>
              <a:rPr lang="en-GB" dirty="0"/>
              <a:t>Publish their work as R code – often as packages</a:t>
            </a:r>
          </a:p>
          <a:p>
            <a:endParaRPr lang="en-GB" dirty="0"/>
          </a:p>
          <a:p>
            <a:r>
              <a:rPr lang="en-GB" dirty="0"/>
              <a:t>Problems that arise in data manipulation and analysis occur repeatedly, there </a:t>
            </a:r>
            <a:r>
              <a:rPr lang="en-GB" b="1" dirty="0"/>
              <a:t>will</a:t>
            </a:r>
            <a:r>
              <a:rPr lang="en-GB" dirty="0"/>
              <a:t> be solutions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9339B-27D7-72C5-699C-8327F4FE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43E602-1546-3A5E-99C1-0F02CD43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3E031589-EEB2-9E68-E8FB-9545C47B4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86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AA51B-9138-B388-A147-023A28071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FCD3-D7DE-0DC2-C56A-04B664F3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learn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631EA-035C-5DDA-ED88-7254DC9BB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2964" cy="4351338"/>
          </a:xfrm>
        </p:spPr>
        <p:txBody>
          <a:bodyPr>
            <a:normAutofit/>
          </a:bodyPr>
          <a:lstStyle/>
          <a:p>
            <a:r>
              <a:rPr lang="en-GB" dirty="0"/>
              <a:t>R is a language, used by people manipulating and analysing data</a:t>
            </a:r>
          </a:p>
          <a:p>
            <a:endParaRPr lang="en-GB" dirty="0"/>
          </a:p>
          <a:p>
            <a:r>
              <a:rPr lang="en-GB" dirty="0"/>
              <a:t>R is especially suited to this work</a:t>
            </a:r>
          </a:p>
          <a:p>
            <a:endParaRPr lang="en-GB" dirty="0"/>
          </a:p>
          <a:p>
            <a:r>
              <a:rPr lang="en-GB" dirty="0"/>
              <a:t>Domain specific languages 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9E360-AEE7-D139-4021-C12545F0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577C33-FE02-7708-8B68-903C500DA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A9D767D8-0BA4-2906-ACF9-520601E9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64" y="2815531"/>
            <a:ext cx="3353152" cy="26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036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BBF41-D41C-F5AC-16C5-FEC51880C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EDA2-C722-32E1-F314-1F295489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4B841C-D028-B368-3658-C5A33D7E4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421773-D92C-A5D5-FFE3-14D904C1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92E48B-CBF9-C816-D926-C5FF3172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Interact with R </a:t>
            </a:r>
            <a:r>
              <a:rPr lang="en-GB" dirty="0">
                <a:highlight>
                  <a:srgbClr val="FFFF00"/>
                </a:highlight>
              </a:rPr>
              <a:t>environment</a:t>
            </a:r>
            <a:r>
              <a:rPr lang="en-GB" dirty="0"/>
              <a:t> via text or R code</a:t>
            </a:r>
          </a:p>
          <a:p>
            <a:pPr lvl="1"/>
            <a:r>
              <a:rPr lang="en-GB" dirty="0"/>
              <a:t>R </a:t>
            </a:r>
            <a:r>
              <a:rPr lang="en-GB" b="1" dirty="0"/>
              <a:t>console</a:t>
            </a:r>
          </a:p>
          <a:p>
            <a:pPr lvl="2"/>
            <a:r>
              <a:rPr lang="en-GB" dirty="0"/>
              <a:t>Type commands into the console</a:t>
            </a:r>
          </a:p>
          <a:p>
            <a:pPr lvl="2"/>
            <a:r>
              <a:rPr lang="en-GB" dirty="0"/>
              <a:t>View results (or feedback, or maybe errors!)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Collect R commands in script files</a:t>
            </a:r>
          </a:p>
          <a:p>
            <a:pPr lvl="2"/>
            <a:r>
              <a:rPr lang="en-GB" dirty="0"/>
              <a:t>Run these in the R environment</a:t>
            </a:r>
          </a:p>
          <a:p>
            <a:pPr lvl="2"/>
            <a:r>
              <a:rPr lang="en-GB" dirty="0"/>
              <a:t>Analogous to typing in the code into the console</a:t>
            </a:r>
          </a:p>
          <a:p>
            <a:pPr lvl="2"/>
            <a:r>
              <a:rPr lang="en-GB" dirty="0"/>
              <a:t>Script files allow the same routines to be run repeatedly</a:t>
            </a:r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115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DFCD93-2B0E-02DC-64E5-AEA36488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82F8-C9D9-8C99-90F2-F59B9589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B059-EE94-D7B3-2319-140A399E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05A8C0-97E6-47A6-0CBB-5B4930233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73EF43-33C4-E737-E154-20B5B13D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8309" cy="4667250"/>
          </a:xfrm>
        </p:spPr>
        <p:txBody>
          <a:bodyPr>
            <a:normAutofit/>
          </a:bodyPr>
          <a:lstStyle/>
          <a:p>
            <a:r>
              <a:rPr lang="en-GB" dirty="0"/>
              <a:t>Open the R </a:t>
            </a:r>
            <a:r>
              <a:rPr lang="en-GB" b="1" dirty="0"/>
              <a:t>console</a:t>
            </a:r>
            <a:endParaRPr lang="en-GB" dirty="0"/>
          </a:p>
          <a:p>
            <a:r>
              <a:rPr lang="en-GB" dirty="0"/>
              <a:t>Enter a calculation with numbers and arithmetic operators: +  -   /  * ^</a:t>
            </a:r>
          </a:p>
          <a:p>
            <a:pPr lvl="1">
              <a:buFont typeface="System Font Regular"/>
              <a:buChar char="&gt;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 + 40</a:t>
            </a:r>
          </a:p>
          <a:p>
            <a:pPr lvl="1"/>
            <a:r>
              <a:rPr lang="en-GB" dirty="0"/>
              <a:t>Press return 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⏎   </a:t>
            </a:r>
          </a:p>
          <a:p>
            <a:pPr lvl="2"/>
            <a:endParaRPr lang="en-GB" dirty="0"/>
          </a:p>
          <a:p>
            <a:r>
              <a:rPr lang="en-GB" dirty="0"/>
              <a:t>Pressing return 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⏎</a:t>
            </a:r>
            <a:r>
              <a:rPr lang="en-GB" dirty="0"/>
              <a:t>  asks R to evaluate the commands entered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BBA349-A8DD-B899-DE8A-5E41CA1D2E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60"/>
          <a:stretch/>
        </p:blipFill>
        <p:spPr>
          <a:xfrm>
            <a:off x="6096000" y="785672"/>
            <a:ext cx="5486961" cy="53380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274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2736-0B9E-12C9-A08E-567C23D22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ACB2-BFFF-4DC0-0E8A-C08020AA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93E6-F7E7-1D38-C6DB-A23E04CF7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 the concepts, tools and skills required to:</a:t>
            </a:r>
          </a:p>
          <a:p>
            <a:pPr lvl="1"/>
            <a:r>
              <a:rPr lang="en-GB" dirty="0"/>
              <a:t>Use  R</a:t>
            </a:r>
          </a:p>
          <a:p>
            <a:pPr lvl="1"/>
            <a:r>
              <a:rPr lang="en-GB" dirty="0"/>
              <a:t>Learn (more) about R</a:t>
            </a:r>
          </a:p>
          <a:p>
            <a:endParaRPr lang="en-GB" dirty="0"/>
          </a:p>
          <a:p>
            <a:r>
              <a:rPr lang="en-GB" dirty="0"/>
              <a:t>Foundation in reproducible research</a:t>
            </a:r>
          </a:p>
          <a:p>
            <a:endParaRPr lang="en-GB" dirty="0"/>
          </a:p>
          <a:p>
            <a:r>
              <a:rPr lang="en-GB" dirty="0"/>
              <a:t>Exposure to the jargon of programming</a:t>
            </a:r>
          </a:p>
          <a:p>
            <a:endParaRPr lang="en-GB" dirty="0"/>
          </a:p>
          <a:p>
            <a:r>
              <a:rPr lang="en-GB" dirty="0"/>
              <a:t>How to find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C9B14-C20C-37D9-555C-AA4FABBC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BD7F95-0589-A9E8-B0A2-66A402143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07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9BBDA-F52A-6496-BD82-B5119CFF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8DDF-5A0B-8D47-476A-A6F31F99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B7369-FF0A-55A6-2118-D9CE4BA5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2DF28D-F03D-2947-3AB3-BEFDEC5C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3760BB-BB1D-7C19-1A55-309CBF95E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lvl="1">
              <a:buFont typeface="System Font Regular"/>
              <a:buChar char="&gt;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 + 40</a:t>
            </a:r>
          </a:p>
          <a:p>
            <a:pPr marL="457200" lvl="1" indent="0">
              <a:buNone/>
            </a:pPr>
            <a:r>
              <a:rPr lang="en-GB" dirty="0"/>
              <a:t>  [1]  42</a:t>
            </a:r>
          </a:p>
          <a:p>
            <a:pPr lvl="1"/>
            <a:endParaRPr lang="en-GB" dirty="0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0000"/>
              </a:highlight>
            </a:endParaRPr>
          </a:p>
          <a:p>
            <a:r>
              <a:rPr lang="en-GB" dirty="0"/>
              <a:t>Commands are on lines starting with "&gt;" symbol</a:t>
            </a:r>
          </a:p>
          <a:p>
            <a:r>
              <a:rPr lang="en-GB" dirty="0"/>
              <a:t>Results return on lines without "&gt;" symbol</a:t>
            </a:r>
          </a:p>
          <a:p>
            <a:pPr lvl="1"/>
            <a:r>
              <a:rPr lang="en-GB" dirty="0"/>
              <a:t>We can ignore "[1]" for now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3509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3B621-D6D4-474E-5C35-662D95A37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6DAB-1912-504F-BBC9-AD5B6F67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38EBE-FC5A-0F63-45D7-4884C25D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009FC5-8CAC-02CF-C08B-E9AE9AD23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960931-85E6-72AF-F15C-8CADCAFE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Enter another calculation</a:t>
            </a:r>
          </a:p>
          <a:p>
            <a:pPr lvl="1">
              <a:buFont typeface="System Font Regular"/>
              <a:buChar char="&gt;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2000 / 80</a:t>
            </a:r>
          </a:p>
          <a:p>
            <a:pPr marL="457200" lvl="1" indent="0">
              <a:buNone/>
            </a:pPr>
            <a:r>
              <a:rPr lang="en-GB" dirty="0"/>
              <a:t>  [1]  25</a:t>
            </a:r>
          </a:p>
          <a:p>
            <a:r>
              <a:rPr lang="en-GB" dirty="0"/>
              <a:t>Press the up arrow</a:t>
            </a:r>
          </a:p>
          <a:p>
            <a:r>
              <a:rPr lang="en-GB" dirty="0"/>
              <a:t>This scrolls back through a history of commands entered</a:t>
            </a:r>
          </a:p>
          <a:p>
            <a:r>
              <a:rPr lang="en-GB" dirty="0"/>
              <a:t>Previous commands can be edited and evaluated again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685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E0153-F17C-B8D3-FFC6-A35834183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3503-C68E-15D7-A982-BB2AD482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735EC-FCEC-CF69-1CA1-062913C4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E77B2D-B6A2-A137-4613-83F18427C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450DAD-22BD-0315-299C-B5BDDD6F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lvl="1">
              <a:buFont typeface="System Font Regular"/>
              <a:buChar char="&gt;"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 +</a:t>
            </a:r>
          </a:p>
          <a:p>
            <a:pPr marL="457200" lvl="1" indent="0">
              <a:buNone/>
            </a:pPr>
            <a:r>
              <a:rPr lang="en-GB" dirty="0"/>
              <a:t>  +</a:t>
            </a:r>
          </a:p>
          <a:p>
            <a:r>
              <a:rPr lang="en-GB" dirty="0"/>
              <a:t>"2 + " is an incomplete set of commands or instructions</a:t>
            </a:r>
          </a:p>
          <a:p>
            <a:r>
              <a:rPr lang="en-GB" dirty="0"/>
              <a:t>R starts the next line with a "+" sign to indicate that additional commands are required before they can be evaluated and a result returned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Close R, no need to "save workspace image"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239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33A5-B14D-5ABE-04E0-C07635FBC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260E-8323-F7E4-8BF4-38D6EB16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C179A-8687-2587-8966-A485C499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85CE996-0BE8-0177-2016-DC8A03A4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E092F1-1898-559F-8AA7-98ABBCBAD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Manually entering commands to the  R console</a:t>
            </a:r>
          </a:p>
          <a:p>
            <a:pPr lvl="1"/>
            <a:r>
              <a:rPr lang="en-GB" dirty="0"/>
              <a:t>Useful for quick calculations,  checks and trouble shooting</a:t>
            </a:r>
          </a:p>
          <a:p>
            <a:pPr lvl="1"/>
            <a:r>
              <a:rPr lang="en-GB" dirty="0"/>
              <a:t>Tedious beyond simple calculations</a:t>
            </a:r>
          </a:p>
          <a:p>
            <a:endParaRPr lang="en-GB" dirty="0"/>
          </a:p>
          <a:p>
            <a:r>
              <a:rPr lang="en-GB" dirty="0"/>
              <a:t>Collect R commands in script files</a:t>
            </a:r>
          </a:p>
          <a:p>
            <a:pPr lvl="1"/>
            <a:r>
              <a:rPr lang="en-GB" dirty="0"/>
              <a:t>Code and workflow are more reproducible</a:t>
            </a:r>
          </a:p>
          <a:p>
            <a:pPr lvl="1"/>
            <a:r>
              <a:rPr lang="en-GB" dirty="0"/>
              <a:t>Requires an editor</a:t>
            </a:r>
          </a:p>
          <a:p>
            <a:pPr lvl="1"/>
            <a:r>
              <a:rPr lang="en-GB" dirty="0"/>
              <a:t>Common choice is RStudio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278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D0FB8-F9E8-1E3E-A58F-BC84B6624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47A2-D6D7-A205-10C1-3CFFB9C2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F8F30-D59A-6491-C836-FC8234D6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46C30A-FB22-4EDD-5AC3-8A54FCE9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8BEB36-22CC-1D62-0595-519F1AAC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RStudio a set of tools built around the R console</a:t>
            </a:r>
          </a:p>
          <a:p>
            <a:endParaRPr lang="en-GB" dirty="0"/>
          </a:p>
          <a:p>
            <a:r>
              <a:rPr lang="en-GB" dirty="0"/>
              <a:t>Presented through a graphical interface</a:t>
            </a:r>
          </a:p>
          <a:p>
            <a:pPr lvl="1"/>
            <a:r>
              <a:rPr lang="en-GB" dirty="0"/>
              <a:t>Edit code</a:t>
            </a:r>
          </a:p>
          <a:p>
            <a:pPr lvl="1"/>
            <a:r>
              <a:rPr lang="en-GB" dirty="0"/>
              <a:t>View plots and tables</a:t>
            </a:r>
          </a:p>
          <a:p>
            <a:pPr lvl="1"/>
            <a:r>
              <a:rPr lang="en-GB" dirty="0"/>
              <a:t>Project management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ABD98-DFEC-ACC2-0433-C825B3E7F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7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B5F00-FE7A-CFC9-CE69-AC7655CEB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3A24-A5E1-20EA-D399-41506119E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790BA-EF86-F019-B9B5-363C159A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300C14D-5A42-B38A-EF90-62D6987C6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98852-EC7C-8B41-F9E9-87AA27F74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RStudio is a set of tools built around the R console</a:t>
            </a:r>
          </a:p>
          <a:p>
            <a:endParaRPr lang="en-GB" dirty="0"/>
          </a:p>
          <a:p>
            <a:r>
              <a:rPr lang="en-GB" dirty="0"/>
              <a:t>Presented through a graphical interface</a:t>
            </a:r>
          </a:p>
          <a:p>
            <a:pPr lvl="1"/>
            <a:r>
              <a:rPr lang="en-GB" dirty="0"/>
              <a:t>Edit code</a:t>
            </a:r>
          </a:p>
          <a:p>
            <a:pPr lvl="1"/>
            <a:r>
              <a:rPr lang="en-GB" dirty="0"/>
              <a:t>View plots and tables</a:t>
            </a:r>
          </a:p>
          <a:p>
            <a:pPr lvl="1"/>
            <a:r>
              <a:rPr lang="en-GB" dirty="0"/>
              <a:t>Project management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Includes reproducible research tools, e.g. Quarto and </a:t>
            </a:r>
            <a:r>
              <a:rPr lang="en-GB" dirty="0" err="1"/>
              <a:t>RMarkdown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9C50D-A51C-A22C-AFF3-D32FD7D3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24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4487-D2E6-8B82-5F97-85313AB2B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A1FF-DF20-9FFD-0CC2-D6E0BF87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BDB38-24F3-FDA9-9FF4-EE1ADA19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2002586"/>
            <a:ext cx="3332018" cy="46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Statistics Package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25A29-AB40-657B-9041-C650F989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EE25CD-B528-99ED-1BBF-71CE1F8F0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794276E7-3F48-259A-DD10-40871EB7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59" y="3217934"/>
            <a:ext cx="1326441" cy="1034624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6917B4-80CE-67DD-79D8-74B9B06C52BE}"/>
              </a:ext>
            </a:extLst>
          </p:cNvPr>
          <p:cNvSpPr txBox="1"/>
          <p:nvPr/>
        </p:nvSpPr>
        <p:spPr>
          <a:xfrm>
            <a:off x="8566402" y="2002586"/>
            <a:ext cx="345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Programming Language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BFF77A-1940-FB58-BCA4-A72B608A6042}"/>
              </a:ext>
            </a:extLst>
          </p:cNvPr>
          <p:cNvCxnSpPr>
            <a:cxnSpLocks/>
          </p:cNvCxnSpPr>
          <p:nvPr/>
        </p:nvCxnSpPr>
        <p:spPr>
          <a:xfrm>
            <a:off x="498764" y="2851576"/>
            <a:ext cx="11416145" cy="0"/>
          </a:xfrm>
          <a:prstGeom prst="straightConnector1">
            <a:avLst/>
          </a:prstGeom>
          <a:ln w="1111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red square with white text&#10;&#10;Description automatically generated">
            <a:extLst>
              <a:ext uri="{FF2B5EF4-FFF2-40B4-BE49-F238E27FC236}">
                <a16:creationId xmlns:a16="http://schemas.microsoft.com/office/drawing/2014/main" id="{76907308-5499-DE3A-ABA1-A706986BF2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63450" y="3407390"/>
            <a:ext cx="1034624" cy="1034624"/>
          </a:xfrm>
          <a:prstGeom prst="rect">
            <a:avLst/>
          </a:prstGeom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7CEE6812-84AC-EA97-43DE-482B5DF321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720109" y="3509460"/>
            <a:ext cx="2013526" cy="570039"/>
          </a:xfrm>
          <a:prstGeom prst="rect">
            <a:avLst/>
          </a:prstGeom>
        </p:spPr>
      </p:pic>
      <p:pic>
        <p:nvPicPr>
          <p:cNvPr id="17" name="Picture 16" descr="A logo with a rainbow colored triangle&#10;&#10;Description automatically generated">
            <a:extLst>
              <a:ext uri="{FF2B5EF4-FFF2-40B4-BE49-F238E27FC236}">
                <a16:creationId xmlns:a16="http://schemas.microsoft.com/office/drawing/2014/main" id="{31BFD7CF-23BE-02D5-6EFC-0F855FC1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318806" y="4704528"/>
            <a:ext cx="1828800" cy="12192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0012EB0-AE27-469A-40B7-93D7841E39B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875545" y="4772555"/>
            <a:ext cx="2060863" cy="845812"/>
          </a:xfrm>
          <a:prstGeom prst="rect">
            <a:avLst/>
          </a:prstGeom>
        </p:spPr>
      </p:pic>
      <p:pic>
        <p:nvPicPr>
          <p:cNvPr id="22" name="Picture 21" descr="A blue and yellow snake logo&#10;&#10;Description automatically generated">
            <a:extLst>
              <a:ext uri="{FF2B5EF4-FFF2-40B4-BE49-F238E27FC236}">
                <a16:creationId xmlns:a16="http://schemas.microsoft.com/office/drawing/2014/main" id="{1B1F680F-A946-B33E-2E76-495D9E37599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576454" y="4660213"/>
            <a:ext cx="989948" cy="1085849"/>
          </a:xfrm>
          <a:prstGeom prst="rect">
            <a:avLst/>
          </a:prstGeom>
        </p:spPr>
      </p:pic>
      <p:pic>
        <p:nvPicPr>
          <p:cNvPr id="24" name="Picture 23" descr="A purple and white letter f&#10;&#10;Description automatically generated">
            <a:extLst>
              <a:ext uri="{FF2B5EF4-FFF2-40B4-BE49-F238E27FC236}">
                <a16:creationId xmlns:a16="http://schemas.microsoft.com/office/drawing/2014/main" id="{961F484A-0D3B-CDE2-1D45-72E4935E36ED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9608482" y="3269677"/>
            <a:ext cx="931138" cy="931138"/>
          </a:xfrm>
          <a:prstGeom prst="rect">
            <a:avLst/>
          </a:prstGeom>
        </p:spPr>
      </p:pic>
      <p:pic>
        <p:nvPicPr>
          <p:cNvPr id="26" name="Picture 25" descr="A hexagon with a white circle and white letters&#10;&#10;Description automatically generated">
            <a:extLst>
              <a:ext uri="{FF2B5EF4-FFF2-40B4-BE49-F238E27FC236}">
                <a16:creationId xmlns:a16="http://schemas.microsoft.com/office/drawing/2014/main" id="{12E8B83B-45A0-3CF8-1CD1-0F226F3A019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9973325" y="4650559"/>
            <a:ext cx="898197" cy="101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73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2619E-CF41-0AE2-4926-CDF687DD5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B832-0051-088A-3541-08E50FCC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E3C4D-D62F-028A-EF40-822F9DCF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854" y="2002586"/>
            <a:ext cx="3332018" cy="46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Statistics Package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8F89C-5012-0408-84AC-D2BF8815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1C6909A-6433-6685-A9AA-0802823F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R">
            <a:extLst>
              <a:ext uri="{FF2B5EF4-FFF2-40B4-BE49-F238E27FC236}">
                <a16:creationId xmlns:a16="http://schemas.microsoft.com/office/drawing/2014/main" id="{14CA69EB-7DB8-47F5-BCB4-70393C30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59" y="3217934"/>
            <a:ext cx="1326441" cy="1034624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3622C-2634-6735-43EC-7591E86D6D9C}"/>
              </a:ext>
            </a:extLst>
          </p:cNvPr>
          <p:cNvSpPr txBox="1"/>
          <p:nvPr/>
        </p:nvSpPr>
        <p:spPr>
          <a:xfrm>
            <a:off x="8566402" y="2002586"/>
            <a:ext cx="345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Programming Language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F01C3A-C437-F142-F557-E7238BB99BCC}"/>
              </a:ext>
            </a:extLst>
          </p:cNvPr>
          <p:cNvCxnSpPr>
            <a:cxnSpLocks/>
          </p:cNvCxnSpPr>
          <p:nvPr/>
        </p:nvCxnSpPr>
        <p:spPr>
          <a:xfrm>
            <a:off x="498764" y="2851576"/>
            <a:ext cx="11416145" cy="0"/>
          </a:xfrm>
          <a:prstGeom prst="straightConnector1">
            <a:avLst/>
          </a:prstGeom>
          <a:ln w="1111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red square with white text&#10;&#10;Description automatically generated">
            <a:extLst>
              <a:ext uri="{FF2B5EF4-FFF2-40B4-BE49-F238E27FC236}">
                <a16:creationId xmlns:a16="http://schemas.microsoft.com/office/drawing/2014/main" id="{18661570-6ECE-D4AD-941D-53F691A870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63450" y="3407390"/>
            <a:ext cx="1034624" cy="1034624"/>
          </a:xfrm>
          <a:prstGeom prst="rect">
            <a:avLst/>
          </a:prstGeom>
        </p:spPr>
      </p:pic>
      <p:pic>
        <p:nvPicPr>
          <p:cNvPr id="15" name="Picture 14" descr="A blue and black logo&#10;&#10;Description automatically generated">
            <a:extLst>
              <a:ext uri="{FF2B5EF4-FFF2-40B4-BE49-F238E27FC236}">
                <a16:creationId xmlns:a16="http://schemas.microsoft.com/office/drawing/2014/main" id="{235E4283-DB26-0369-100C-68A89C63D3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2720109" y="3509460"/>
            <a:ext cx="2013526" cy="570039"/>
          </a:xfrm>
          <a:prstGeom prst="rect">
            <a:avLst/>
          </a:prstGeom>
        </p:spPr>
      </p:pic>
      <p:pic>
        <p:nvPicPr>
          <p:cNvPr id="17" name="Picture 16" descr="A logo with a rainbow colored triangle&#10;&#10;Description automatically generated">
            <a:extLst>
              <a:ext uri="{FF2B5EF4-FFF2-40B4-BE49-F238E27FC236}">
                <a16:creationId xmlns:a16="http://schemas.microsoft.com/office/drawing/2014/main" id="{C674BE5A-3375-8A9D-A125-9218B535921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318806" y="4704528"/>
            <a:ext cx="1828800" cy="12192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99FBF18-97FE-C070-9307-B93E3D36AA0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3875545" y="4772555"/>
            <a:ext cx="2060863" cy="845812"/>
          </a:xfrm>
          <a:prstGeom prst="rect">
            <a:avLst/>
          </a:prstGeom>
        </p:spPr>
      </p:pic>
      <p:pic>
        <p:nvPicPr>
          <p:cNvPr id="22" name="Picture 21" descr="A blue and yellow snake logo&#10;&#10;Description automatically generated">
            <a:extLst>
              <a:ext uri="{FF2B5EF4-FFF2-40B4-BE49-F238E27FC236}">
                <a16:creationId xmlns:a16="http://schemas.microsoft.com/office/drawing/2014/main" id="{15C3FE18-AF0C-F36C-AB80-16153CE64F9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7576454" y="4660213"/>
            <a:ext cx="989948" cy="1085849"/>
          </a:xfrm>
          <a:prstGeom prst="rect">
            <a:avLst/>
          </a:prstGeom>
        </p:spPr>
      </p:pic>
      <p:pic>
        <p:nvPicPr>
          <p:cNvPr id="24" name="Picture 23" descr="A purple and white letter f&#10;&#10;Description automatically generated">
            <a:extLst>
              <a:ext uri="{FF2B5EF4-FFF2-40B4-BE49-F238E27FC236}">
                <a16:creationId xmlns:a16="http://schemas.microsoft.com/office/drawing/2014/main" id="{D4C9D0E6-AAC5-41E3-B479-2D209BC5C13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9608482" y="3269677"/>
            <a:ext cx="931138" cy="931138"/>
          </a:xfrm>
          <a:prstGeom prst="rect">
            <a:avLst/>
          </a:prstGeom>
        </p:spPr>
      </p:pic>
      <p:pic>
        <p:nvPicPr>
          <p:cNvPr id="26" name="Picture 25" descr="A hexagon with a white circle and white letters&#10;&#10;Description automatically generated">
            <a:extLst>
              <a:ext uri="{FF2B5EF4-FFF2-40B4-BE49-F238E27FC236}">
                <a16:creationId xmlns:a16="http://schemas.microsoft.com/office/drawing/2014/main" id="{7CAB944B-D372-D82C-3DEA-C89DB1029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9973325" y="4650559"/>
            <a:ext cx="898197" cy="1010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6DAF5-FB85-F398-B207-85EEA6B7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64" y="3921964"/>
            <a:ext cx="2867558" cy="1008126"/>
          </a:xfrm>
          <a:prstGeom prst="rect">
            <a:avLst/>
          </a:prstGeom>
          <a:solidFill>
            <a:schemeClr val="bg1"/>
          </a:solidFill>
          <a:ln w="635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41703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F6351-19A2-743F-5E8C-D0FC914B0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FABB-4120-AFB7-6D5D-39CFBCE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RStudio?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09114-95E9-308F-A489-FC980EF83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F5DAFA-E41A-7866-0D15-C23F6CD61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4" name="Content Placeholder 13" descr="Close-up of a car's automatic transmission&#10;&#10;Description automatically generated">
            <a:extLst>
              <a:ext uri="{FF2B5EF4-FFF2-40B4-BE49-F238E27FC236}">
                <a16:creationId xmlns:a16="http://schemas.microsoft.com/office/drawing/2014/main" id="{1D5346AF-F0A5-1ED3-C23C-06F0192C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28510" y="1886756"/>
            <a:ext cx="5416439" cy="3610959"/>
          </a:xfrm>
        </p:spPr>
      </p:pic>
      <p:pic>
        <p:nvPicPr>
          <p:cNvPr id="18" name="Picture 17" descr="A close-up of a car's dashboard&#10;&#10;Description automatically generated">
            <a:extLst>
              <a:ext uri="{FF2B5EF4-FFF2-40B4-BE49-F238E27FC236}">
                <a16:creationId xmlns:a16="http://schemas.microsoft.com/office/drawing/2014/main" id="{F66ABC6E-C434-C640-8BD6-7DD0D8BBF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78" y="1886756"/>
            <a:ext cx="5412573" cy="36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FD9D-B5F2-5EB7-0AB3-426FBEC29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2291-130F-778B-9903-F349870D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</a:t>
            </a: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C7E93B-B990-D305-9FE2-B790B3C04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35" y="48936"/>
            <a:ext cx="8978967" cy="6749607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9758FA1-2ADC-655A-610A-A150F23D8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4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0B70-160D-84AC-9B24-68B7DD0A2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B49C-2017-FAD6-ADB2-4C1A1E0D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C871A-3DB1-60DA-EACD-943F2545D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tutor is opinionated</a:t>
            </a:r>
          </a:p>
          <a:p>
            <a:endParaRPr lang="en-GB" dirty="0"/>
          </a:p>
          <a:p>
            <a:pPr lvl="1"/>
            <a:r>
              <a:rPr lang="en-GB" dirty="0"/>
              <a:t>Bias alert!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Text based computer user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Windows vs MacOS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Not complete!</a:t>
            </a:r>
          </a:p>
          <a:p>
            <a:pPr marL="914400" lvl="2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10B9F-FB0E-A475-CB7F-649DF129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96F6FD-874B-412C-9BE0-105E2920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9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E39ED-FE0F-63F3-BB7B-E7C7FE57F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D8C9-0C20-1E71-28C7-DF04F6A9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DE68A-6E93-D8EA-8734-A40375AD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562876-7DA9-594B-57D5-2BC00EA0A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3866E9-7041-2977-722D-81A244AE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Good practice to organise code into specific projects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Implemented as separate folders for separate projects</a:t>
            </a:r>
          </a:p>
          <a:p>
            <a:pPr lvl="1"/>
            <a:r>
              <a:rPr lang="en-GB" dirty="0"/>
              <a:t>RStudio creates a project file in project folder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Rproj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file extension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We will create one for this course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C57E9-54DD-76BD-D017-D671C9823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71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606FD-585F-6B7C-4321-19762958D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534A9-19D9-7387-D027-5A04E671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4E491-D92C-2A8C-02F9-F37AFB35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AF4A11-881A-D606-DF4E-9AD409607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7ED31A-67DC-D7A7-2E2C-F3F558C19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Creating an RStudio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GB" dirty="0"/>
              <a:t> menu, click on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dirty="0"/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n-GB" dirty="0"/>
              <a:t>, choose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New directory</a:t>
            </a:r>
            <a:r>
              <a:rPr lang="en-GB" dirty="0"/>
              <a:t>, then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New project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Enter a name and choose a convenient location for the new folder 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This is the </a:t>
            </a:r>
            <a:r>
              <a:rPr lang="en-GB" b="1" dirty="0"/>
              <a:t>working directory</a:t>
            </a:r>
            <a:endParaRPr lang="en-GB" dirty="0"/>
          </a:p>
          <a:p>
            <a:pPr lvl="1"/>
            <a:r>
              <a:rPr lang="en-GB" dirty="0"/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intro_to_r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1043D-F66C-F149-111E-A3BC72B8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321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5DE76-2A36-E82F-9FD6-23B3F44F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1255-9D27-02D8-DC59-B80AD5F1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D8F28-D762-A022-00D9-E7876483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A3B1D0-56D3-95C1-C899-6C5CAB39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88E952-21FA-7471-C922-F3DC32FF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Creating an RStudio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Confirm that the folder named in the 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 as a sub-directory of"</a:t>
            </a:r>
            <a:r>
              <a:rPr lang="en-GB" dirty="0"/>
              <a:t>  box is where you want the </a:t>
            </a:r>
            <a:r>
              <a:rPr lang="en-GB" b="1" dirty="0"/>
              <a:t>working directory</a:t>
            </a:r>
            <a:r>
              <a:rPr lang="en-GB" dirty="0"/>
              <a:t> created.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Browse</a:t>
            </a:r>
            <a:r>
              <a:rPr lang="en-GB" dirty="0"/>
              <a:t> button to change folders if needed.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Click on 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project</a:t>
            </a:r>
            <a:r>
              <a:rPr lang="en-GB" dirty="0"/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46674-2531-D5F3-BB24-73221666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53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9AE67-B6A3-2569-A789-298EC759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917F-BCDC-0957-95E7-F9693764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ACEAC-FF6C-FFF5-BE79-49BD9AF2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39EB52B-4049-1562-C92F-13C242722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65CBAE-AE3A-A918-AD6D-89121B8AB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Creating an RStudio project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Locate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en-GB" dirty="0"/>
              <a:t> tab on the right of the screen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Click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"New Folder"</a:t>
            </a:r>
            <a:r>
              <a:rPr lang="en-GB" dirty="0"/>
              <a:t> and create a folder named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within your newly created </a:t>
            </a:r>
            <a:r>
              <a:rPr lang="en-GB" b="1" dirty="0"/>
              <a:t>working directory</a:t>
            </a:r>
            <a:r>
              <a:rPr lang="en-GB" dirty="0"/>
              <a:t> 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intro_to_r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cs typeface="Courier New" panose="02070309020205020404" pitchFamily="49" charset="0"/>
              </a:rPr>
              <a:t>This folder will store R scripts for this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B3136-BAB2-9CFB-0B21-266D08CF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47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48E32-C95E-93A4-BA49-8C49A976F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A4BE-8C4B-0421-4AB4-3EFC04A4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2542F-3D72-8BB7-C8D1-413B46CE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F0F8981-94C4-5376-06D7-7DA7C9E09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74B5BA-40E3-4864-8599-0597941EB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Project structures are not rigid or compulsory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(at this stage)</a:t>
            </a:r>
          </a:p>
          <a:p>
            <a:endParaRPr lang="en-GB" dirty="0"/>
          </a:p>
          <a:p>
            <a:r>
              <a:rPr lang="en-GB" dirty="0"/>
              <a:t>Intended to help keep things organised</a:t>
            </a:r>
          </a:p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Suggested folders:</a:t>
            </a:r>
          </a:p>
          <a:p>
            <a:pPr lvl="1"/>
            <a:r>
              <a:rPr lang="en-GB" dirty="0"/>
              <a:t>R</a:t>
            </a:r>
          </a:p>
          <a:p>
            <a:pPr lvl="1"/>
            <a:r>
              <a:rPr lang="en-GB" dirty="0"/>
              <a:t>docs</a:t>
            </a:r>
          </a:p>
          <a:p>
            <a:pPr lvl="1"/>
            <a:r>
              <a:rPr lang="en-GB" dirty="0"/>
              <a:t>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5CCE8-3A98-EF8D-BDD0-9B4DE228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9E27C-1835-42D8-B444-FAFF1F80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D59F-C309-20F6-C03A-2738E124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F4BCE-4F65-2FDD-FFDC-3CFB8194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A6F780-4C82-1E4C-1C04-37AFB346C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28091D-AAC5-155C-D998-09D7FFFEE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~/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intro_to_r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/		</a:t>
            </a:r>
          </a:p>
          <a:p>
            <a:pPr marL="0" indent="0">
              <a:buNone/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    /R</a:t>
            </a:r>
          </a:p>
          <a:p>
            <a:pPr marL="0" indent="0">
              <a:buNone/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    /data	</a:t>
            </a:r>
          </a:p>
          <a:p>
            <a:pPr marL="0" indent="0">
              <a:buNone/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    /docs		</a:t>
            </a:r>
          </a:p>
          <a:p>
            <a:pPr marL="0" indent="0">
              <a:buNone/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3200" dirty="0">
                <a:cs typeface="Courier New" panose="02070309020205020404" pitchFamily="49" charset="0"/>
              </a:rPr>
              <a:t>Working directory</a:t>
            </a:r>
          </a:p>
          <a:p>
            <a:pPr marL="0" indent="0">
              <a:buNone/>
            </a:pPr>
            <a:r>
              <a:rPr lang="en-GB" sz="3200" dirty="0">
                <a:cs typeface="Courier New" panose="02070309020205020404" pitchFamily="49" charset="0"/>
              </a:rPr>
              <a:t>R scripts</a:t>
            </a:r>
          </a:p>
          <a:p>
            <a:pPr marL="0" indent="0">
              <a:buNone/>
            </a:pPr>
            <a:r>
              <a:rPr lang="en-GB" sz="3200" dirty="0">
                <a:cs typeface="Courier New" panose="02070309020205020404" pitchFamily="49" charset="0"/>
              </a:rPr>
              <a:t>Data files</a:t>
            </a:r>
          </a:p>
          <a:p>
            <a:pPr marL="0" indent="0">
              <a:buNone/>
            </a:pPr>
            <a:r>
              <a:rPr lang="en-GB" sz="3200" dirty="0">
                <a:cs typeface="Courier New" panose="02070309020205020404" pitchFamily="49" charset="0"/>
              </a:rPr>
              <a:t>External documents </a:t>
            </a:r>
          </a:p>
          <a:p>
            <a:pPr marL="0" indent="0">
              <a:buNone/>
            </a:pPr>
            <a:r>
              <a:rPr lang="en-GB" sz="3200" dirty="0">
                <a:cs typeface="Courier New" panose="02070309020205020404" pitchFamily="49" charset="0"/>
              </a:rPr>
              <a:t>emails, manuscripts etc etc</a:t>
            </a:r>
          </a:p>
          <a:p>
            <a:pPr marL="0" indent="0">
              <a:buNone/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05CA3-9D5C-6025-41E0-566823ACA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41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3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C03B33-A1A6-668C-7A6E-9AEC5623E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851F-5E03-8211-00D4-D54DB6A2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Interacting with RStudio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05875-CAFC-7227-FC13-AAFC3814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05280C-E064-995D-509F-C4F5979A9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2FC6A7-14AE-AA2B-81CE-94936CBC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Creating an RStudio project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Create a new R file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File &gt; New File &gt; R script</a:t>
            </a:r>
            <a:r>
              <a:rPr lang="en-GB" dirty="0"/>
              <a:t>) and save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GB" dirty="0"/>
              <a:t> directory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e.g.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my_script.R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Enter a calculation again: +  -   /  *  ^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 + 40</a:t>
            </a:r>
          </a:p>
          <a:p>
            <a:r>
              <a:rPr lang="en-GB" dirty="0">
                <a:cs typeface="Courier New" panose="02070309020205020404" pitchFamily="49" charset="0"/>
              </a:rPr>
              <a:t>With cursor on the same line press Ctrl + </a:t>
            </a:r>
            <a:r>
              <a:rPr lang="en-GB" dirty="0"/>
              <a:t>return </a:t>
            </a: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  <a:highlight>
                  <a:srgbClr val="000000"/>
                </a:highlight>
              </a:rPr>
              <a:t>⏎   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452C3-DFFC-5CF9-6211-5CF253BB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74" y="498763"/>
            <a:ext cx="2867558" cy="100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38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49F0-86FA-F868-0109-965E7291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End of Part 1</a:t>
            </a:r>
          </a:p>
        </p:txBody>
      </p:sp>
    </p:spTree>
    <p:extLst>
      <p:ext uri="{BB962C8B-B14F-4D97-AF65-F5344CB8AC3E}">
        <p14:creationId xmlns:p14="http://schemas.microsoft.com/office/powerpoint/2010/main" val="3619224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EA4AE-D54F-71DD-EDD0-FB3EFC95C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C91-B69B-D95F-02CC-24C13236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</a:rPr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8C86-CE64-AE2F-6A52-4847EAB0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Break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Review material so far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Open an R console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Do some calculations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Try and break something!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7029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DDF8F-06DD-00E0-C58E-AA48D29E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53C3-E5DD-BB97-5683-5AABF743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Fundamentals of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C937D-B6B4-AD2E-CCB2-F7D51623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 code introduction</a:t>
            </a:r>
          </a:p>
          <a:p>
            <a:pPr lvl="1"/>
            <a:r>
              <a:rPr lang="en-GB" dirty="0"/>
              <a:t>Comments</a:t>
            </a:r>
          </a:p>
          <a:p>
            <a:pPr lvl="1"/>
            <a:r>
              <a:rPr lang="en-GB" dirty="0"/>
              <a:t>Arithmetic and logical operators</a:t>
            </a:r>
          </a:p>
          <a:p>
            <a:endParaRPr lang="en-GB" dirty="0"/>
          </a:p>
          <a:p>
            <a:r>
              <a:rPr lang="en-GB" dirty="0"/>
              <a:t>R fundamentals</a:t>
            </a:r>
          </a:p>
          <a:p>
            <a:pPr lvl="1"/>
            <a:r>
              <a:rPr lang="en-GB" dirty="0"/>
              <a:t>Objects</a:t>
            </a:r>
          </a:p>
          <a:p>
            <a:pPr lvl="1"/>
            <a:r>
              <a:rPr lang="en-GB" dirty="0"/>
              <a:t>Functions</a:t>
            </a:r>
          </a:p>
          <a:p>
            <a:pPr lvl="1"/>
            <a:r>
              <a:rPr lang="en-GB" dirty="0"/>
              <a:t>Vectors and data types</a:t>
            </a:r>
          </a:p>
          <a:p>
            <a:pPr lvl="1"/>
            <a:r>
              <a:rPr lang="en-GB" dirty="0"/>
              <a:t>Packages</a:t>
            </a:r>
          </a:p>
          <a:p>
            <a:pPr lvl="1"/>
            <a:endParaRPr lang="en-GB" dirty="0"/>
          </a:p>
          <a:p>
            <a:r>
              <a:rPr lang="en-GB" dirty="0"/>
              <a:t>Help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D9462-984C-984E-B6B9-20ED6E007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807E12-1E02-3045-B5DC-C3637E03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2A12E-EB2B-E068-C42D-ED0BC7FE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A0A8-8344-995F-0D80-48E3289B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803A4-E68A-29E5-CA07-FD99A4E5E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  <a:p>
            <a:pPr lvl="1"/>
            <a:r>
              <a:rPr lang="en-GB" dirty="0"/>
              <a:t>What is R?</a:t>
            </a:r>
          </a:p>
          <a:p>
            <a:pPr lvl="1"/>
            <a:r>
              <a:rPr lang="en-GB" dirty="0"/>
              <a:t>Interacting with R</a:t>
            </a:r>
          </a:p>
          <a:p>
            <a:pPr lvl="1"/>
            <a:r>
              <a:rPr lang="en-GB" dirty="0"/>
              <a:t>RStudio orientation</a:t>
            </a:r>
          </a:p>
          <a:p>
            <a:r>
              <a:rPr lang="en-GB" dirty="0"/>
              <a:t>R fundamentals</a:t>
            </a:r>
          </a:p>
          <a:p>
            <a:pPr lvl="1"/>
            <a:r>
              <a:rPr lang="en-GB" dirty="0"/>
              <a:t>Objects</a:t>
            </a:r>
          </a:p>
          <a:p>
            <a:pPr lvl="1"/>
            <a:r>
              <a:rPr lang="en-GB" dirty="0"/>
              <a:t>Functions</a:t>
            </a:r>
          </a:p>
          <a:p>
            <a:pPr lvl="1"/>
            <a:r>
              <a:rPr lang="en-GB" dirty="0"/>
              <a:t>Vectors and data types</a:t>
            </a:r>
          </a:p>
          <a:p>
            <a:pPr lvl="1"/>
            <a:r>
              <a:rPr lang="en-GB" dirty="0"/>
              <a:t>Packages</a:t>
            </a:r>
          </a:p>
          <a:p>
            <a:pPr lvl="1"/>
            <a:r>
              <a:rPr lang="en-GB" dirty="0"/>
              <a:t>Help!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781E8-6532-6A0B-B311-9447DB6B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3CBF0C-C7BD-6BF3-7E8A-618F704DF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3621CF5A-1A1A-8FAB-BBAA-E778A1570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0000" y="1323109"/>
            <a:ext cx="4211782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4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DC98-8639-B840-F094-8A559F4A1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AF3C-F3C7-3454-8A55-155B01FE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Fundamentals of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9DB39-6B15-AEBD-03B0-1593A0B26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 code introduction</a:t>
            </a:r>
          </a:p>
          <a:p>
            <a:pPr lvl="1"/>
            <a:r>
              <a:rPr lang="en-GB" dirty="0"/>
              <a:t>Comments</a:t>
            </a:r>
          </a:p>
          <a:p>
            <a:pPr lvl="1"/>
            <a:r>
              <a:rPr lang="en-GB" dirty="0"/>
              <a:t>Arithmetic and logical operators</a:t>
            </a:r>
          </a:p>
          <a:p>
            <a:endParaRPr lang="en-GB" dirty="0"/>
          </a:p>
          <a:p>
            <a:r>
              <a:rPr lang="en-GB" dirty="0"/>
              <a:t>R fundamentals</a:t>
            </a:r>
          </a:p>
          <a:p>
            <a:pPr lvl="1"/>
            <a:r>
              <a:rPr lang="en-GB" dirty="0"/>
              <a:t>Objects</a:t>
            </a:r>
          </a:p>
          <a:p>
            <a:pPr lvl="1"/>
            <a:r>
              <a:rPr lang="en-GB" dirty="0"/>
              <a:t>Functions</a:t>
            </a:r>
          </a:p>
          <a:p>
            <a:pPr lvl="1"/>
            <a:r>
              <a:rPr lang="en-GB" dirty="0"/>
              <a:t>Vectors and data types</a:t>
            </a:r>
          </a:p>
          <a:p>
            <a:pPr lvl="1"/>
            <a:r>
              <a:rPr lang="en-GB" dirty="0"/>
              <a:t>Packages</a:t>
            </a:r>
          </a:p>
          <a:p>
            <a:pPr lvl="1"/>
            <a:endParaRPr lang="en-GB" dirty="0"/>
          </a:p>
          <a:p>
            <a:r>
              <a:rPr lang="en-GB" dirty="0"/>
              <a:t>Help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C14AB-20FD-030B-A0BC-757330BB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D6940D-F557-B469-330C-F29C249E5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D6A86E-A865-F300-B350-68BD744BF115}"/>
              </a:ext>
            </a:extLst>
          </p:cNvPr>
          <p:cNvSpPr txBox="1"/>
          <p:nvPr/>
        </p:nvSpPr>
        <p:spPr>
          <a:xfrm>
            <a:off x="6747169" y="2479964"/>
            <a:ext cx="3387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1690029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1723A-4B7D-0257-DBAA-8E67AF694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5BAB-1A73-225A-76D7-8080699F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code 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5117B-0901-8EFC-B08E-3304576A8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94C33A-A021-9D43-93D1-4EDD8930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0A209B-CA73-0300-7206-15C849EA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Download file:</a:t>
            </a:r>
          </a:p>
          <a:p>
            <a:pPr lvl="1"/>
            <a:r>
              <a:rPr lang="en-GB" dirty="0">
                <a:cs typeface="Courier New" panose="02070309020205020404" pitchFamily="49" charset="0"/>
                <a:hlinkClick r:id="rId5"/>
              </a:rPr>
              <a:t>session_1.R  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https://</a:t>
            </a:r>
            <a:r>
              <a:rPr lang="en-GB" dirty="0" err="1">
                <a:cs typeface="Courier New" panose="02070309020205020404" pitchFamily="49" charset="0"/>
              </a:rPr>
              <a:t>github.com</a:t>
            </a:r>
            <a:r>
              <a:rPr lang="en-GB" dirty="0">
                <a:cs typeface="Courier New" panose="02070309020205020404" pitchFamily="49" charset="0"/>
              </a:rPr>
              <a:t>/</a:t>
            </a:r>
            <a:r>
              <a:rPr lang="en-GB" dirty="0" err="1">
                <a:cs typeface="Courier New" panose="02070309020205020404" pitchFamily="49" charset="0"/>
              </a:rPr>
              <a:t>bakenzua</a:t>
            </a:r>
            <a:r>
              <a:rPr lang="en-GB" dirty="0">
                <a:cs typeface="Courier New" panose="02070309020205020404" pitchFamily="49" charset="0"/>
              </a:rPr>
              <a:t>/</a:t>
            </a:r>
            <a:r>
              <a:rPr lang="en-GB" dirty="0" err="1">
                <a:cs typeface="Courier New" panose="02070309020205020404" pitchFamily="49" charset="0"/>
              </a:rPr>
              <a:t>gstt_critical_care_introduction_to_r</a:t>
            </a:r>
            <a:r>
              <a:rPr lang="en-GB" dirty="0">
                <a:cs typeface="Courier New" panose="02070309020205020404" pitchFamily="49" charset="0"/>
              </a:rPr>
              <a:t>/raw/refs/heads/main/session_1/session_1.R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Save the downloaded file to R folder in the RStudio project created earlier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Open the file in RStudio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08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8931A-50B0-05B8-4837-96B5F2C6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53FA-2726-2404-C32C-DB0679BC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code 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7E292-C055-02D8-EE36-E0C16C66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F29EED-BE0C-5347-F693-C8DE7B590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D2301BA-CF28-CBAE-375E-664B53053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lvl="1"/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1A78E-0C16-00AD-308D-84526D9F0739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6165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B84D-15F5-7402-BA69-BFC924AB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8FA6-9B31-5206-3ACD-710DC128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54C68-2186-1670-015C-23F9D968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Objects are "things" in the environment</a:t>
            </a:r>
          </a:p>
          <a:p>
            <a:endParaRPr lang="en-GB" dirty="0"/>
          </a:p>
          <a:p>
            <a:r>
              <a:rPr lang="en-GB" dirty="0"/>
              <a:t>Objects can be simple or complex</a:t>
            </a:r>
          </a:p>
          <a:p>
            <a:pPr lvl="1"/>
            <a:r>
              <a:rPr lang="en-GB" dirty="0"/>
              <a:t>Integer</a:t>
            </a:r>
          </a:p>
          <a:p>
            <a:pPr lvl="1"/>
            <a:r>
              <a:rPr lang="en-GB" dirty="0"/>
              <a:t>Study data set</a:t>
            </a:r>
          </a:p>
          <a:p>
            <a:pPr lvl="1"/>
            <a:r>
              <a:rPr lang="en-GB" dirty="0"/>
              <a:t>Genome</a:t>
            </a:r>
          </a:p>
          <a:p>
            <a:endParaRPr lang="en-GB" dirty="0"/>
          </a:p>
          <a:p>
            <a:r>
              <a:rPr lang="en-GB" dirty="0"/>
              <a:t>Objects have names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1CCB1-98A0-6636-C53C-5CFCD3CB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2EE03D-B2D2-B225-214E-6EE414DF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19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9C97D-555C-3CE6-4B55-F13B5491E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EF3A-242B-4CC5-50FB-64FC8041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FAB4-A7BD-DC5C-9267-97FAB5F19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/>
              <a:t>There are only two hard things in Computer Science: cache invalidation and naming things - Phil </a:t>
            </a:r>
            <a:r>
              <a:rPr lang="en-GB" i="1" dirty="0" err="1"/>
              <a:t>Karlton</a:t>
            </a:r>
            <a:endParaRPr lang="en-GB" i="1" dirty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endParaRPr lang="en-GB" i="1" dirty="0"/>
          </a:p>
          <a:p>
            <a:r>
              <a:rPr lang="en-GB" dirty="0"/>
              <a:t>Names</a:t>
            </a:r>
            <a:endParaRPr lang="en-GB" i="1" dirty="0"/>
          </a:p>
          <a:p>
            <a:pPr lvl="1"/>
            <a:r>
              <a:rPr lang="en-GB" dirty="0"/>
              <a:t>Be descriptive and unambiguous</a:t>
            </a:r>
          </a:p>
          <a:p>
            <a:pPr lvl="1"/>
            <a:r>
              <a:rPr lang="en-GB" dirty="0"/>
              <a:t>Be specific and consistent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17939-3967-F1BD-4A06-33C09333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6A9ABE-8BDF-EB93-6022-17100C679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26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22E3-B5B3-D902-09C8-BAF80940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45675-6EC1-C2E4-5D6F-B1A367533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F1514-7E8D-38BD-B783-E4B30180C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height_cms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study_id</a:t>
            </a:r>
            <a:endParaRPr lang="en-GB" dirty="0"/>
          </a:p>
          <a:p>
            <a:endParaRPr lang="en-GB" dirty="0"/>
          </a:p>
          <a:p>
            <a:r>
              <a:rPr lang="en-GB" dirty="0"/>
              <a:t>Rules</a:t>
            </a:r>
          </a:p>
          <a:p>
            <a:pPr lvl="1"/>
            <a:r>
              <a:rPr lang="en-GB" dirty="0"/>
              <a:t>Case sensitive</a:t>
            </a:r>
          </a:p>
          <a:p>
            <a:pPr lvl="1"/>
            <a:r>
              <a:rPr lang="en-GB" dirty="0"/>
              <a:t>Can not start with a number </a:t>
            </a:r>
          </a:p>
          <a:p>
            <a:pPr lvl="1"/>
            <a:r>
              <a:rPr lang="en-GB" dirty="0"/>
              <a:t>Should not contain spaces</a:t>
            </a:r>
          </a:p>
          <a:p>
            <a:pPr lvl="1"/>
            <a:r>
              <a:rPr lang="en-GB" dirty="0"/>
              <a:t>R has reserved words that cannot be used:</a:t>
            </a:r>
          </a:p>
          <a:p>
            <a:pPr lvl="2"/>
            <a:r>
              <a:rPr lang="en-GB" dirty="0"/>
              <a:t>if, else, repeat, while, function, for, in, next, break</a:t>
            </a:r>
          </a:p>
          <a:p>
            <a:pPr lvl="1"/>
            <a:r>
              <a:rPr lang="en-GB" dirty="0"/>
              <a:t>Can not use function names</a:t>
            </a:r>
          </a:p>
          <a:p>
            <a:pPr lvl="1"/>
            <a:r>
              <a:rPr lang="en-GB" dirty="0" err="1"/>
              <a:t>snake_case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13D74-7AEA-6D36-F37E-2B724949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BE35C2-7FF5-BC10-C8DB-5FD131A1B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26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6A9B1-0FFA-E236-A38D-ACD23DC36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8B3F-BECF-2BCC-A695-5D5E4E26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AD7CF-3BD1-C792-7F46-3CC54E3C5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objects through assignment</a:t>
            </a:r>
          </a:p>
          <a:p>
            <a:r>
              <a:rPr lang="en-GB" dirty="0"/>
              <a:t>Assign values to objects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dirty="0"/>
              <a:t>is the assignment operator.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height_cms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&lt;- 180</a:t>
            </a:r>
          </a:p>
          <a:p>
            <a:endParaRPr lang="en-GB" dirty="0"/>
          </a:p>
          <a:p>
            <a:r>
              <a:rPr lang="en-GB" dirty="0"/>
              <a:t>Read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dirty="0"/>
              <a:t> as "</a:t>
            </a:r>
            <a:r>
              <a:rPr lang="en-GB" b="1" dirty="0"/>
              <a:t>goes in to"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E99C3-153A-DCCE-3D91-CA0A7C60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8835AE-8640-41E8-0C60-E6019A81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06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19D1-E2AB-864B-13E1-BD03895B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BA2F-B085-7DAE-1024-29A5F982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9582-1856-7656-C262-184D9C6E4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Objects vs. Variables</a:t>
            </a:r>
          </a:p>
          <a:p>
            <a:endParaRPr lang="en-GB" dirty="0"/>
          </a:p>
          <a:p>
            <a:r>
              <a:rPr lang="en-GB" dirty="0"/>
              <a:t>Many programming languages have variables:</a:t>
            </a:r>
          </a:p>
          <a:p>
            <a:pPr lvl="1"/>
            <a:r>
              <a:rPr lang="en-GB" dirty="0"/>
              <a:t>Name</a:t>
            </a:r>
          </a:p>
          <a:p>
            <a:pPr lvl="1"/>
            <a:r>
              <a:rPr lang="en-GB" dirty="0"/>
              <a:t>Current value</a:t>
            </a:r>
          </a:p>
          <a:p>
            <a:pPr lvl="1"/>
            <a:r>
              <a:rPr lang="en-GB" dirty="0"/>
              <a:t>Data type</a:t>
            </a:r>
          </a:p>
          <a:p>
            <a:pPr lvl="1"/>
            <a:r>
              <a:rPr lang="en-GB" dirty="0"/>
              <a:t>Memory location</a:t>
            </a:r>
          </a:p>
          <a:p>
            <a:r>
              <a:rPr lang="en-GB" dirty="0"/>
              <a:t>Requires bookkeeping of memory, error prone</a:t>
            </a:r>
          </a:p>
          <a:p>
            <a:endParaRPr lang="en-GB" dirty="0"/>
          </a:p>
          <a:p>
            <a:r>
              <a:rPr lang="en-GB" dirty="0"/>
              <a:t>R abstracts this away - Objects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948E0-C506-13B1-742D-00C5B1E9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6C0C52-31EA-6E5C-3F96-998DE7D3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429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D52881-6F59-D45D-4D4C-AFF72F24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4B95-852C-1D14-97C3-E2722B43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4EF7-3457-0A7C-D753-2E00E5D0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55EE27-FB08-B41D-6D96-9090410E2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12E15DB-657F-F889-8F59-69221056B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BB424-3CEE-DB91-E767-51458CDC8425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54760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65F2-3EFB-EC34-43CE-C17A4E03F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1F46-A996-F3DA-7D76-EAE29BF3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51ACB-9C82-25E4-6024-EF19118C6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feature of R</a:t>
            </a:r>
          </a:p>
          <a:p>
            <a:endParaRPr lang="en-GB" dirty="0"/>
          </a:p>
          <a:p>
            <a:r>
              <a:rPr lang="en-GB" dirty="0"/>
              <a:t>Built in capabilities or available from packages (external libraries)</a:t>
            </a:r>
          </a:p>
          <a:p>
            <a:pPr lvl="1"/>
            <a:r>
              <a:rPr lang="en-GB" dirty="0"/>
              <a:t>Routines</a:t>
            </a:r>
          </a:p>
          <a:p>
            <a:pPr lvl="1"/>
            <a:r>
              <a:rPr lang="en-GB" dirty="0"/>
              <a:t>Algorithms</a:t>
            </a:r>
          </a:p>
          <a:p>
            <a:pPr lvl="1"/>
            <a:r>
              <a:rPr lang="en-GB" dirty="0"/>
              <a:t>Canned scripts</a:t>
            </a:r>
          </a:p>
          <a:p>
            <a:pPr lvl="1"/>
            <a:endParaRPr lang="en-GB" dirty="0"/>
          </a:p>
          <a:p>
            <a:r>
              <a:rPr lang="en-GB" dirty="0"/>
              <a:t>Or write your own!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3F420-D53E-523E-27B9-7C365090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07956D-D15E-EB93-B9DE-2B57BBCD0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52F6F-0505-6BE8-F3A2-474E441F7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90E0-A6CA-31AF-DB2F-F76D5BBA7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E376-BC37-A64D-4C5F-BE5D0FFC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Tabular data</a:t>
            </a:r>
          </a:p>
          <a:p>
            <a:r>
              <a:rPr lang="en-GB" dirty="0"/>
              <a:t>  </a:t>
            </a:r>
            <a:r>
              <a:rPr lang="en-GB" dirty="0" err="1">
                <a:latin typeface="Courier New" panose="02070309020205020404" pitchFamily="49" charset="0"/>
                <a:ea typeface="Fira Code" pitchFamily="49" charset="0"/>
                <a:cs typeface="Courier New" panose="02070309020205020404" pitchFamily="49" charset="0"/>
              </a:rPr>
              <a:t>dplyr</a:t>
            </a:r>
            <a:r>
              <a:rPr lang="en-GB" dirty="0"/>
              <a:t> vs base R</a:t>
            </a:r>
          </a:p>
          <a:p>
            <a:r>
              <a:rPr lang="en-GB" dirty="0"/>
              <a:t>   Wrangling data</a:t>
            </a:r>
          </a:p>
          <a:p>
            <a:pPr lvl="1"/>
            <a:r>
              <a:rPr lang="en-GB" dirty="0"/>
              <a:t>Tidy data</a:t>
            </a:r>
          </a:p>
          <a:p>
            <a:pPr lvl="1"/>
            <a:r>
              <a:rPr lang="en-GB" dirty="0"/>
              <a:t>Filtering</a:t>
            </a:r>
          </a:p>
          <a:p>
            <a:pPr lvl="1"/>
            <a:r>
              <a:rPr lang="en-GB" dirty="0"/>
              <a:t>Altering</a:t>
            </a:r>
          </a:p>
          <a:p>
            <a:pPr lvl="1"/>
            <a:r>
              <a:rPr lang="en-GB" dirty="0"/>
              <a:t>Wide vs Long</a:t>
            </a:r>
          </a:p>
          <a:p>
            <a:pPr lvl="1"/>
            <a:r>
              <a:rPr lang="en-GB" dirty="0"/>
              <a:t>Merge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4A4CB-F330-9447-8059-5D22856E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A9E1F-1A8A-B291-78F6-17AFADED7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94670788-700D-F02F-1F50-2DC0EF937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80000" y="1323109"/>
            <a:ext cx="4211782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698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DEBD2-DCA1-282E-FCE5-A2DB0E7EB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0997-5273-F4FC-F5FA-D29E3006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96500-C01C-68EB-856E-56AB6C766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Examples:</a:t>
            </a:r>
          </a:p>
          <a:p>
            <a:endParaRPr lang="en-GB" dirty="0"/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sqrt() sin() exp() log() log10()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round() ceiling()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Function name followed by round brackets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501F7-1353-DF03-AECA-E9A42AEE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7EBDF19-4F21-A28E-5FA0-0D4B08F5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48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CCDD4-1FB4-1365-0865-5189B14B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4E0D-C8CE-A0F6-375F-61096537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47F4-5E60-779C-CE55-7ABE263E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E72D1-7354-E808-2355-90091109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83657F-D1D4-971C-16AE-6C03B800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A0A6E-3298-4E10-5502-95E1D4EEA5C4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95572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A5B8F-ACE9-3C1C-E671-ED2EA600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E40C-5A1D-1EAB-D08E-378F1F12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6F8CA-B288-C57C-70B4-1E1E17FE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sqrt(25) # call sqrt function with argument 25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5        # returns 5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Have </a:t>
            </a:r>
            <a:r>
              <a:rPr lang="en-GB" dirty="0">
                <a:highlight>
                  <a:srgbClr val="FFFF00"/>
                </a:highlight>
              </a:rPr>
              <a:t>names</a:t>
            </a:r>
            <a:r>
              <a:rPr lang="en-GB" dirty="0"/>
              <a:t> e.g. sqrt</a:t>
            </a:r>
          </a:p>
          <a:p>
            <a:pPr lvl="1"/>
            <a:r>
              <a:rPr lang="en-GB" dirty="0"/>
              <a:t>Same rules as objects</a:t>
            </a:r>
          </a:p>
          <a:p>
            <a:r>
              <a:rPr lang="en-GB" dirty="0">
                <a:highlight>
                  <a:srgbClr val="FFFF00"/>
                </a:highlight>
              </a:rPr>
              <a:t>run</a:t>
            </a:r>
            <a:r>
              <a:rPr lang="en-GB" dirty="0"/>
              <a:t> or </a:t>
            </a:r>
            <a:r>
              <a:rPr lang="en-GB" dirty="0">
                <a:highlight>
                  <a:srgbClr val="FFFF00"/>
                </a:highlight>
              </a:rPr>
              <a:t>call</a:t>
            </a:r>
            <a:r>
              <a:rPr lang="en-GB" dirty="0"/>
              <a:t>  functions</a:t>
            </a:r>
          </a:p>
          <a:p>
            <a:r>
              <a:rPr lang="en-GB" dirty="0"/>
              <a:t>Receive input  or </a:t>
            </a:r>
            <a:r>
              <a:rPr lang="en-GB" dirty="0">
                <a:highlight>
                  <a:srgbClr val="FFFF00"/>
                </a:highlight>
              </a:rPr>
              <a:t>arguments</a:t>
            </a:r>
          </a:p>
          <a:p>
            <a:r>
              <a:rPr lang="en-GB" dirty="0"/>
              <a:t>May </a:t>
            </a:r>
            <a:r>
              <a:rPr lang="en-GB" dirty="0">
                <a:highlight>
                  <a:srgbClr val="FFFF00"/>
                </a:highlight>
              </a:rPr>
              <a:t>return</a:t>
            </a:r>
            <a:r>
              <a:rPr lang="en-GB" dirty="0"/>
              <a:t> an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44877-31EA-8C2B-27DB-D5CC6E72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1111C9-E2AB-4572-7351-1053705A7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57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DD67D-D0FC-763C-2650-3834F1185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7113-A042-7070-45D2-839F873A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72AA4-38BF-A408-5460-22974B337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be anything not just numbers</a:t>
            </a:r>
          </a:p>
          <a:p>
            <a:pPr lvl="1"/>
            <a:r>
              <a:rPr lang="en-GB" dirty="0"/>
              <a:t>e.g. filenames, other objects</a:t>
            </a:r>
          </a:p>
          <a:p>
            <a:pPr lvl="1"/>
            <a:endParaRPr lang="en-GB" dirty="0"/>
          </a:p>
          <a:p>
            <a:r>
              <a:rPr lang="en-GB" dirty="0"/>
              <a:t>Functions can have more than one argument</a:t>
            </a:r>
          </a:p>
          <a:p>
            <a:pPr lvl="1"/>
            <a:endParaRPr lang="en-GB" dirty="0"/>
          </a:p>
          <a:p>
            <a:r>
              <a:rPr lang="en-GB" dirty="0"/>
              <a:t>What each argument means differs per function</a:t>
            </a:r>
          </a:p>
          <a:p>
            <a:pPr lvl="1"/>
            <a:r>
              <a:rPr lang="en-GB" dirty="0"/>
              <a:t>Specifics can found in the function’s documentation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18F87-512C-0BC4-47AE-1241DCB2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6F95497-CA50-A720-0E7F-46AF53523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7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70EAF-E515-D73B-F317-AE97033D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CB02-C741-F750-0C41-8ED6C7B3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04BD-1E0F-8D02-120C-15C140F4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argument can alter the way a function operates, such as whether to ignore ‘bad values’</a:t>
            </a:r>
          </a:p>
          <a:p>
            <a:pPr lvl="1"/>
            <a:r>
              <a:rPr lang="en-GB" dirty="0"/>
              <a:t>such an argument is sometimes called an </a:t>
            </a:r>
            <a:r>
              <a:rPr lang="en-GB" i="1" dirty="0">
                <a:highlight>
                  <a:srgbClr val="FFFF00"/>
                </a:highlight>
              </a:rPr>
              <a:t>option</a:t>
            </a:r>
            <a:endParaRPr lang="en-GB" dirty="0">
              <a:highlight>
                <a:srgbClr val="FFFF00"/>
              </a:highlight>
            </a:endParaRPr>
          </a:p>
          <a:p>
            <a:endParaRPr lang="en-GB" dirty="0"/>
          </a:p>
          <a:p>
            <a:r>
              <a:rPr lang="en-GB" dirty="0"/>
              <a:t>Arguments can have </a:t>
            </a:r>
            <a:r>
              <a:rPr lang="en-GB" dirty="0">
                <a:highlight>
                  <a:srgbClr val="FFFF00"/>
                </a:highlight>
              </a:rPr>
              <a:t>default</a:t>
            </a:r>
            <a:r>
              <a:rPr lang="en-GB" dirty="0"/>
              <a:t> values</a:t>
            </a:r>
          </a:p>
          <a:p>
            <a:endParaRPr lang="en-GB" dirty="0"/>
          </a:p>
          <a:p>
            <a:r>
              <a:rPr lang="en-GB" dirty="0"/>
              <a:t>Arguments can have names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8D6F6-221F-4925-C9A9-0CFF959C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F06A66-DF42-136F-FB6D-DDD3452A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49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F1FFF6-E9F3-649F-C2BC-22A63648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99471-3B55-3307-8B99-4731DB6A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3F2C-2AEF-4449-5A24-3F78D3E8A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9192C-E27F-6542-1660-F41176EB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48938A-0134-8FC0-0929-9C988E133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E642F-811E-0EDE-8760-106BFAAFC208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50708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6A61D-82B8-012C-15E0-B421D776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A3ED-93C1-496E-788E-48ED09FA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6C08-0F29-AE96-F509-6C2E1D5F2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Prefix a function name with 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?round</a:t>
            </a:r>
          </a:p>
          <a:p>
            <a:endParaRPr lang="en-GB" dirty="0"/>
          </a:p>
          <a:p>
            <a:r>
              <a:rPr lang="en-GB" dirty="0"/>
              <a:t>Useful sections:</a:t>
            </a:r>
          </a:p>
          <a:p>
            <a:pPr lvl="1"/>
            <a:r>
              <a:rPr lang="en-GB" dirty="0"/>
              <a:t>Usage</a:t>
            </a:r>
          </a:p>
          <a:p>
            <a:pPr lvl="1"/>
            <a:r>
              <a:rPr lang="en-GB" dirty="0"/>
              <a:t>Arguments</a:t>
            </a:r>
          </a:p>
          <a:p>
            <a:pPr lvl="1"/>
            <a:r>
              <a:rPr lang="en-GB" dirty="0"/>
              <a:t>Examples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3C76B-77DC-6DBE-2AC1-804DCCE8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9D71AE-EE3B-FECD-04D7-747203BA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2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427C8-828E-EC63-784B-32704308E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B5231-8150-18A6-F937-2E1EE7BCE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19BA7-23E1-6CFA-C9D5-1EC6348EC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 is very well documented</a:t>
            </a:r>
          </a:p>
          <a:p>
            <a:pPr lvl="1"/>
            <a:r>
              <a:rPr lang="en-GB" dirty="0"/>
              <a:t>Documentation is written alongside the code</a:t>
            </a:r>
          </a:p>
          <a:p>
            <a:pPr lvl="1"/>
            <a:r>
              <a:rPr lang="en-GB" dirty="0"/>
              <a:t>Available from within R</a:t>
            </a:r>
          </a:p>
          <a:p>
            <a:pPr lvl="1"/>
            <a:r>
              <a:rPr lang="en-GB" dirty="0"/>
              <a:t>Available on the web</a:t>
            </a:r>
          </a:p>
          <a:p>
            <a:pPr lvl="1"/>
            <a:r>
              <a:rPr lang="en-GB" dirty="0">
                <a:hlinkClick r:id="rId2"/>
              </a:rPr>
              <a:t>https://www.rdocumentation.org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>
                <a:hlinkClick r:id="rId3"/>
              </a:rPr>
              <a:t>?round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Documentation can be dry and technical</a:t>
            </a:r>
          </a:p>
          <a:p>
            <a:r>
              <a:rPr lang="en-GB" dirty="0"/>
              <a:t>There is sometimes too much!</a:t>
            </a:r>
          </a:p>
          <a:p>
            <a:r>
              <a:rPr lang="en-GB" dirty="0"/>
              <a:t>Can be very useful academically, theoretical explanations and citations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AF3AA-B5DA-7012-14D7-F219F76D8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3D6D89-7987-1A9A-31B3-C59A3446D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73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ABAFD-0D1E-F370-1E6F-11016745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366E-401C-0B6A-4030-506C2B04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0C3BE-2772-10A9-DF10-1877AE7E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Trivial to write functions in 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function(a)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x &lt;- a + 5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return(x)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8F4AD-4E06-FC62-6D9D-C1D3734A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CDC6B9-B92D-42E5-C295-6E268B13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0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6D482-0553-B6BE-7D8B-F043DDD57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D17C-A3DC-91D0-31F3-6166647C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CA65D-4C6F-48C7-1914-64DDA528D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Why write our own functions? </a:t>
            </a:r>
          </a:p>
          <a:p>
            <a:endParaRPr lang="en-GB" dirty="0"/>
          </a:p>
          <a:p>
            <a:r>
              <a:rPr lang="en-GB" dirty="0"/>
              <a:t>Improve readability</a:t>
            </a:r>
          </a:p>
          <a:p>
            <a:endParaRPr lang="en-GB" dirty="0"/>
          </a:p>
          <a:p>
            <a:r>
              <a:rPr lang="en-GB" dirty="0"/>
              <a:t>Reduce errors</a:t>
            </a:r>
          </a:p>
          <a:p>
            <a:r>
              <a:rPr lang="en-GB" dirty="0"/>
              <a:t>Code often becomes very repetitive</a:t>
            </a:r>
          </a:p>
          <a:p>
            <a:pPr lvl="2"/>
            <a:r>
              <a:rPr lang="en-GB" dirty="0">
                <a:cs typeface="Courier New" panose="02070309020205020404" pitchFamily="49" charset="0"/>
              </a:rPr>
              <a:t>import data from file, apply calculations (e.g.. calculate mechanical power)</a:t>
            </a:r>
          </a:p>
          <a:p>
            <a:pPr lvl="2"/>
            <a:r>
              <a:rPr lang="en-GB" dirty="0">
                <a:cs typeface="Courier New" panose="02070309020205020404" pitchFamily="49" charset="0"/>
              </a:rPr>
              <a:t>import data from a different file, apply same calculations</a:t>
            </a:r>
          </a:p>
          <a:p>
            <a:pPr lvl="2"/>
            <a:r>
              <a:rPr lang="en-GB" dirty="0">
                <a:cs typeface="Courier New" panose="02070309020205020404" pitchFamily="49" charset="0"/>
              </a:rPr>
              <a:t>import data from yet another file, apply same calculations</a:t>
            </a:r>
          </a:p>
          <a:p>
            <a:pPr lvl="2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Write this import process and calculations into a single function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import_and_transform_my_research_data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data_filename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30189-1A5F-E2FF-C4FD-E7C02BB4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F98BEF2-92F1-429E-68FF-6BC659F98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0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A6DF5-62B8-BB1B-922D-7F232EDE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B398-BD36-D3B2-BEA0-B52DA231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B1DB-F85E-819D-433E-6CA67B268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wrangling data</a:t>
            </a:r>
          </a:p>
          <a:p>
            <a:pPr lvl="1"/>
            <a:r>
              <a:rPr lang="en-GB" dirty="0"/>
              <a:t>Grouping and summarising</a:t>
            </a:r>
          </a:p>
          <a:p>
            <a:r>
              <a:rPr lang="en-GB" dirty="0"/>
              <a:t>Importing data</a:t>
            </a:r>
          </a:p>
          <a:p>
            <a:r>
              <a:rPr lang="en-GB" dirty="0"/>
              <a:t>Plotting data</a:t>
            </a:r>
          </a:p>
          <a:p>
            <a:pPr lvl="1"/>
            <a:r>
              <a:rPr lang="en-GB" dirty="0"/>
              <a:t>Base R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r>
              <a:rPr lang="en-GB" dirty="0">
                <a:cs typeface="Courier New" panose="02070309020205020404" pitchFamily="49" charset="0"/>
              </a:rPr>
              <a:t>Organising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A6D78-2085-1844-1948-00C93AB4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321DC1-7A2C-A88B-C826-DBD8DD631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8C70946D-98F7-133A-7C79-EA33AA917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380000" y="1323109"/>
            <a:ext cx="4211782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2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B6E8-56CF-B481-ACB3-8FC6DBE7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5F76-AD85-F1F1-46E9-2D59D0FB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FCB4-F614-4D0C-391C-04A0B22D4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Code compiled into to a function is only written once: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One chance to make a mistake vs. many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One place to edit code vs many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Don’t repeat yourself – DRY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Rule of thumb: Repeat code three times, consider wrapping it into a function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F0CEE-0B31-A37E-288F-515B5F18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3E346AC-E1C7-977A-3E0F-2A58A5A6A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5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9634A-7E41-A512-CC2D-4796F8E5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8592-3ACD-A79C-E9AE-2A458D7F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documentation and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D35FD-A291-54AA-2743-AD57F434B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B9245-EF34-9A9F-033C-B5A44336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A2F314-423E-35ED-77A1-BB00C6EE6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DBB14C-5389-814D-91AA-528057181753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84366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84BD-22E3-D698-368D-C54E301F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7007-5141-6820-9082-B0A085B8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Mini break!</a:t>
            </a:r>
          </a:p>
        </p:txBody>
      </p:sp>
    </p:spTree>
    <p:extLst>
      <p:ext uri="{BB962C8B-B14F-4D97-AF65-F5344CB8AC3E}">
        <p14:creationId xmlns:p14="http://schemas.microsoft.com/office/powerpoint/2010/main" val="2122123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98EAF-8DA7-91A3-CAC8-D49A029E8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FC9B-D8C8-9DDA-6AAD-A1FC465C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3A7F-BCB8-A5EE-BC44-B3DCDF000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Common and fundamental </a:t>
            </a:r>
            <a:r>
              <a:rPr lang="en-GB" dirty="0">
                <a:highlight>
                  <a:srgbClr val="FFFF00"/>
                </a:highlight>
              </a:rPr>
              <a:t>data structure</a:t>
            </a:r>
            <a:r>
              <a:rPr lang="en-GB" dirty="0"/>
              <a:t> in R</a:t>
            </a:r>
          </a:p>
          <a:p>
            <a:endParaRPr lang="en-GB" dirty="0"/>
          </a:p>
          <a:p>
            <a:r>
              <a:rPr lang="en-GB" dirty="0"/>
              <a:t>Collection of contiguous cells, where each cell contains one value</a:t>
            </a:r>
          </a:p>
          <a:p>
            <a:endParaRPr lang="en-GB" dirty="0"/>
          </a:p>
          <a:p>
            <a:r>
              <a:rPr lang="en-GB" dirty="0"/>
              <a:t>Can assign,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dirty="0"/>
              <a:t>,  a vector to a named object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82, 115)</a:t>
            </a:r>
          </a:p>
          <a:p>
            <a:endParaRPr lang="en-GB" dirty="0"/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is now a collection of three weights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3A720F-41F8-104F-DCD8-0F2AA9B0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19880A-963E-2277-DFAE-E33870F7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6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AFAA9-6147-98AC-C0B9-B1F4FEC0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0E2B-19D8-D823-DF4F-A4C41BF3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8D50-3436-9D7E-FAD3-06189F7A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82, 115)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Values are separated by commas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,</a:t>
            </a:r>
          </a:p>
          <a:p>
            <a:endParaRPr lang="en-GB" dirty="0"/>
          </a:p>
          <a:p>
            <a:r>
              <a:rPr lang="en-GB" dirty="0"/>
              <a:t>Note that create a vector object with a function: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c( )</a:t>
            </a: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c( )</a:t>
            </a:r>
            <a:r>
              <a:rPr lang="en-GB" dirty="0">
                <a:cs typeface="Courier New" panose="02070309020205020404" pitchFamily="49" charset="0"/>
              </a:rPr>
              <a:t> named as short for "combine"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CDC2CF-5053-1A90-B85D-050804CB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E9C0-378B-5D61-571A-F229A7D9B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8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3C518-F434-85E4-C9F0-FB93D8B33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C343-8D01-463C-45F6-ED7A9C48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F882-9C62-DB9F-E77A-1D2491E95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Perform mathematical operations on vectors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82, 115)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    2.2 *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&gt; 80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Run functions on vectors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6077B-5CDF-F43D-A27C-396D362F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4812802-BC6C-BE8E-150D-82E52D104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78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2F88-060A-3378-3833-9E286B4CB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CBBA-DA9D-EED5-C0CB-71AF2FA1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DA4E-6C44-4826-CBA9-33C9647E3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A very common function is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length() </a:t>
            </a:r>
            <a:r>
              <a:rPr lang="en-GB" dirty="0">
                <a:cs typeface="Courier New" panose="02070309020205020404" pitchFamily="49" charset="0"/>
              </a:rPr>
              <a:t>which counts the elements of a vector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algn="ctr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All the values we have used so far were vectors of length 1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Append elements to vectors: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130)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10F69-D4CF-1048-6DAA-5F9C85AF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9B6ED09-5482-67C2-528F-0A44CAD7E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5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F98F-9A50-49DC-9156-4B7E1D508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06BA-217B-99A8-DAA9-51AD7846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35274-7123-16DE-D8AD-0564C0BC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Selecting specific elements from a vector -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indexing</a:t>
            </a:r>
            <a:endParaRPr lang="en-GB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square brackets and specify index(es) of element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82, 115)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first element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first and thirds elements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[c(1,3)]</a:t>
            </a: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C57E9-7123-A8D2-07FB-0886A403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F4E2AB-C8D5-47CE-FEF9-B2CD65F6C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59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59D03-B33B-6DF8-1A6D-56E4BEEB3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4253-5189-6CCB-C825-BA52B892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8DF2-1058-5465-9C7A-5929E9C7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Selecting specific elements from a vector -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indexing</a:t>
            </a:r>
            <a:endParaRPr lang="en-GB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square brackets and specify index(es) of element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first and thirds elements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[c(1,3)]</a:t>
            </a: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Note that indexes begin at 1 in R</a:t>
            </a:r>
          </a:p>
          <a:p>
            <a:r>
              <a:rPr lang="en-GB" dirty="0">
                <a:cs typeface="Courier New" panose="02070309020205020404" pitchFamily="49" charset="0"/>
              </a:rPr>
              <a:t>Different to other C like languages including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2ED03-C46C-0635-DD34-76E85298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41FB4B3-F6C1-8A47-DF54-7A203D94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02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D48A-0FA1-EF42-34A0-F5814015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C068-A39F-E709-83CD-B9361B37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2B3E-E389-15BD-31F8-17DFAF257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Specify indexes logically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first and third elements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[c(TRUE, FALSE, TRUE)]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Logical indexing is very powerful and is commonly used</a:t>
            </a:r>
          </a:p>
          <a:p>
            <a:r>
              <a:rPr lang="en-GB" dirty="0">
                <a:cs typeface="Courier New" panose="02070309020205020404" pitchFamily="49" charset="0"/>
              </a:rPr>
              <a:t>Consider the following: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&gt; 70]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C3593-3BC3-D198-2832-1EE000299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69D505-D697-7038-B22E-A9F163A62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5469-7894-FC1E-F589-C7B0D636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D6B6-0A1F-8AFE-B38F-53A713C9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Working install of RStudio needed to follow along</a:t>
            </a:r>
          </a:p>
          <a:p>
            <a:endParaRPr lang="en-GB" dirty="0"/>
          </a:p>
          <a:p>
            <a:r>
              <a:rPr lang="en-GB" dirty="0"/>
              <a:t>Live code demos!</a:t>
            </a:r>
          </a:p>
          <a:p>
            <a:endParaRPr lang="en-GB" dirty="0"/>
          </a:p>
          <a:p>
            <a:r>
              <a:rPr lang="en-GB" dirty="0"/>
              <a:t>Swap between PowerPoint and RStudio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Monospaced font indicates R code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print("R code")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9660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71904-230A-C753-4ADE-67A41193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32E5-0536-33BB-C3A5-F1C73334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 instead of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0BB1E-1B8B-E371-E1DA-6752C1251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Loops are common in other programming languages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while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for…..next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Vectors, vectorised functions and indexing can often provide the same functionality in 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Hand built loops can be very slow or resource intensive in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AD682-7AB7-8C79-A831-F7F7A056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074D84-F541-AE7E-A6A8-024CB3ED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90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ED7A9-7118-CD86-BEBA-754B3D6C5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6B12-E409-EBE8-10F8-ED3E1139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DFCF-3630-DC33-F111-939CD1058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DA9A4-4FFA-AE93-BEB4-B896A415F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413803-5FF7-0602-8504-EDCA9DA63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19C43-0D8D-72D2-CFB0-1172105E2AE0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824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0BBE-C21F-48B1-97E5-CA178E3A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087F-B614-40F0-11FC-1C0D07A7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CB0C-32D3-E2F7-81DB-1E82273F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values contained in a vector, are all the same </a:t>
            </a:r>
            <a:r>
              <a:rPr lang="en-GB" dirty="0">
                <a:highlight>
                  <a:srgbClr val="FFFF00"/>
                </a:highlight>
              </a:rPr>
              <a:t>data type</a:t>
            </a:r>
          </a:p>
          <a:p>
            <a:pPr marL="0" indent="0">
              <a:buNone/>
            </a:pPr>
            <a:endParaRPr lang="en-GB" dirty="0">
              <a:highlight>
                <a:srgbClr val="FFFF00"/>
              </a:highlight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</a:p>
          <a:p>
            <a:pPr lvl="1"/>
            <a:r>
              <a:rPr lang="en-GB" dirty="0"/>
              <a:t>Integers (or whole numbers ):           1, 2, 3, 4,</a:t>
            </a:r>
          </a:p>
          <a:p>
            <a:pPr lvl="1"/>
            <a:r>
              <a:rPr lang="en-GB" dirty="0"/>
              <a:t>Floating point numbers (or floats):  1.2,   3.1415,   1.6x10</a:t>
            </a:r>
            <a:r>
              <a:rPr lang="en-GB" baseline="30000" dirty="0"/>
              <a:t>6 </a:t>
            </a:r>
            <a:r>
              <a:rPr lang="en-GB" dirty="0"/>
              <a:t> = 1,600,000</a:t>
            </a:r>
          </a:p>
          <a:p>
            <a:pPr lvl="1"/>
            <a:endParaRPr lang="en-GB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GB" dirty="0"/>
              <a:t> (sometimes referred to as Boolean)</a:t>
            </a:r>
          </a:p>
          <a:p>
            <a:pPr lvl="1"/>
            <a:r>
              <a:rPr lang="en-GB" dirty="0"/>
              <a:t>TRUE FALSE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D1A3E-8FD3-9A2F-DD42-B9E7EED0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B5ED54-3190-8C0C-BFA1-C97BCFCB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67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F00C-7496-B5B8-03B8-BFE3A5C3A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E963-8404-FD64-4052-02478EFC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B0D1-8B11-321F-57A2-73197F150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</a:p>
          <a:p>
            <a:pPr lvl="1"/>
            <a:r>
              <a:rPr lang="en-GB" dirty="0"/>
              <a:t>Characters, text, strings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some_letters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c("a", "b", "c")</a:t>
            </a:r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patient_names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c("Tom", "Barney", "Luigi")</a:t>
            </a:r>
          </a:p>
          <a:p>
            <a:endParaRPr lang="en-GB" dirty="0"/>
          </a:p>
          <a:p>
            <a:r>
              <a:rPr lang="en-GB" dirty="0"/>
              <a:t>Define a string or character type by delimiting with double quote marks </a:t>
            </a:r>
            <a:r>
              <a:rPr lang="en-GB" dirty="0">
                <a:highlight>
                  <a:srgbClr val="FFFF00"/>
                </a:highlight>
              </a:rPr>
              <a:t>"</a:t>
            </a:r>
          </a:p>
          <a:p>
            <a:r>
              <a:rPr lang="en-GB" dirty="0"/>
              <a:t>Can use single quotes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‘Barney’, </a:t>
            </a:r>
            <a:r>
              <a:rPr lang="en-GB" dirty="0">
                <a:cs typeface="Courier New" panose="02070309020205020404" pitchFamily="49" charset="0"/>
              </a:rPr>
              <a:t>but good practice to use double quotes and be consistent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4374E-C215-9B6F-E0F4-B4526CC7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889A94B-D644-67E0-91F8-97E529D2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05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CCEAC-4EC2-0A9E-DE5D-97F7CE36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360-3501-FB0D-6AE7-051CC4CA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F2BA-168B-E016-7446-16CB693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7436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</a:p>
          <a:p>
            <a:pPr lvl="1"/>
            <a:r>
              <a:rPr lang="en-GB" dirty="0"/>
              <a:t>Characters, text, strings</a:t>
            </a:r>
          </a:p>
          <a:p>
            <a:endParaRPr lang="en-GB" dirty="0"/>
          </a:p>
          <a:p>
            <a:r>
              <a:rPr lang="en-GB" dirty="0"/>
              <a:t>Strings and character data is very common</a:t>
            </a:r>
          </a:p>
          <a:p>
            <a:r>
              <a:rPr lang="en-GB" dirty="0"/>
              <a:t>Common tasks are often available as functions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2200" dirty="0">
                <a:hlinkClick r:id="rId3"/>
              </a:rPr>
              <a:t>https://stringr.tidyverse.org/</a:t>
            </a:r>
            <a:endParaRPr lang="en-GB" sz="2200" dirty="0"/>
          </a:p>
          <a:p>
            <a:r>
              <a:rPr lang="en-GB" sz="2200" dirty="0">
                <a:hlinkClick r:id="rId4"/>
              </a:rPr>
              <a:t>https://r4ds.had.co.nz/</a:t>
            </a:r>
            <a:r>
              <a:rPr lang="en-GB" sz="2200" dirty="0" err="1">
                <a:hlinkClick r:id="rId4"/>
              </a:rPr>
              <a:t>strings.html</a:t>
            </a:r>
            <a:endParaRPr lang="en-GB" sz="2200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6F710-69F6-24D0-0415-6F973A75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58D6F7-AB46-5859-0178-32659A53A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E0BA585F-3699-85B7-3C1B-F72EEBAF3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26" y="1790093"/>
            <a:ext cx="2583873" cy="29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045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AEFE-4470-D0A5-E223-6C436B76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A252-7029-C11F-834C-AE74FDFD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9114-A0B6-9CDF-1938-3F4D5FF0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Another common data type</a:t>
            </a:r>
          </a:p>
          <a:p>
            <a:r>
              <a:rPr lang="en-GB" dirty="0">
                <a:cs typeface="Courier New" panose="02070309020205020404" pitchFamily="49" charset="0"/>
              </a:rPr>
              <a:t>Dates are hard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Quite complex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How many days in a year?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How many seconds in an hour?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11/11/2024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11/13/2024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2"/>
              </a:rPr>
              <a:t>https://lubridate.tidyverse.org/</a:t>
            </a:r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3"/>
              </a:rPr>
              <a:t>https://r4ds.had.co.nz/dates-and-</a:t>
            </a:r>
            <a:r>
              <a:rPr lang="en-GB" sz="2000" dirty="0" err="1">
                <a:cs typeface="Courier New" panose="02070309020205020404" pitchFamily="49" charset="0"/>
                <a:hlinkClick r:id="rId3"/>
              </a:rPr>
              <a:t>times.html</a:t>
            </a:r>
            <a:r>
              <a:rPr lang="en-GB" sz="2000" dirty="0">
                <a:cs typeface="Courier New" panose="02070309020205020404" pitchFamily="49" charset="0"/>
                <a:hlinkClick r:id="rId3"/>
              </a:rPr>
              <a:t> </a:t>
            </a:r>
            <a:endParaRPr lang="en-GB" sz="2000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6665F-E8A0-943D-3EB1-76389E3C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4ECD54-F735-F411-C986-A7135CBAB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AF66CC2-7580-4B01-0DD5-20D3EB80C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384" y="1688039"/>
            <a:ext cx="2521528" cy="292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472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B675-0AF4-66D9-7A41-67903291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E0FA-9722-EAEB-E79E-9F5C0C6E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6742-FDF4-2005-AEA9-291F0CD2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6491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Factors</a:t>
            </a:r>
          </a:p>
          <a:p>
            <a:pPr lvl="1"/>
            <a:r>
              <a:rPr lang="en-GB" dirty="0"/>
              <a:t>Factors are categorical data</a:t>
            </a:r>
          </a:p>
          <a:p>
            <a:pPr lvl="1"/>
            <a:r>
              <a:rPr lang="en-GB" dirty="0"/>
              <a:t>Can be ordered:        Mild, Moderate, Severe</a:t>
            </a:r>
          </a:p>
          <a:p>
            <a:pPr lvl="1"/>
            <a:r>
              <a:rPr lang="en-GB" dirty="0"/>
              <a:t>Can be unordered:   Red, Blue, Green</a:t>
            </a:r>
          </a:p>
          <a:p>
            <a:pPr lvl="1"/>
            <a:endParaRPr lang="en-GB" dirty="0"/>
          </a:p>
          <a:p>
            <a:r>
              <a:rPr lang="en-GB" dirty="0"/>
              <a:t>Common to use strings to represent different categories or factors</a:t>
            </a:r>
          </a:p>
          <a:p>
            <a:endParaRPr lang="en-GB" dirty="0"/>
          </a:p>
          <a:p>
            <a:r>
              <a:rPr lang="en-GB" dirty="0"/>
              <a:t>Reference category</a:t>
            </a:r>
          </a:p>
          <a:p>
            <a:endParaRPr lang="en-GB" dirty="0"/>
          </a:p>
          <a:p>
            <a:r>
              <a:rPr lang="en-GB" sz="2200" dirty="0">
                <a:hlinkClick r:id="rId2"/>
              </a:rPr>
              <a:t>https://forcats.tidyverse.org/</a:t>
            </a:r>
            <a:endParaRPr lang="en-GB" sz="2200" dirty="0"/>
          </a:p>
          <a:p>
            <a:r>
              <a:rPr lang="en-GB" sz="2200" dirty="0">
                <a:hlinkClick r:id="rId3"/>
              </a:rPr>
              <a:t>https://r4ds.had.co.nz/factors.html</a:t>
            </a:r>
            <a:endParaRPr lang="en-GB" sz="22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73C3F-833C-3910-E784-C56C6DBA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BBD52F-538B-DCA0-8867-E885C38C0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2729778-FA56-5822-43FA-2D916C79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1" y="1545042"/>
            <a:ext cx="2514600" cy="29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83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5F1FB-A598-68F9-8B59-335C3553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AC86-C3D9-AD10-031B-6A5E08B8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DB52-6F03-76A4-4786-EA6A70C1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Often need to convert between data types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Functions that begin with "as."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("3")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as.character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298AA-C176-DCED-E821-20D7B423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0ADFE8-72D5-529C-352D-87197466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5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8B6E-8911-6B50-D1B5-63CD1837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E34B-0097-3E57-2F3B-F1E7FC40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data structures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0A9BF-691E-046D-8C0D-1EA860FF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has more data structures</a:t>
            </a:r>
          </a:p>
          <a:p>
            <a:pPr lvl="1"/>
            <a:r>
              <a:rPr lang="en-GB" dirty="0"/>
              <a:t>Lists</a:t>
            </a:r>
          </a:p>
          <a:p>
            <a:pPr lvl="1"/>
            <a:r>
              <a:rPr lang="en-GB" dirty="0"/>
              <a:t>Matrices &amp; Arrays</a:t>
            </a:r>
          </a:p>
          <a:p>
            <a:pPr lvl="1"/>
            <a:r>
              <a:rPr lang="en-GB" dirty="0"/>
              <a:t>Data frames</a:t>
            </a:r>
          </a:p>
          <a:p>
            <a:pPr lvl="1"/>
            <a:endParaRPr lang="en-GB" dirty="0"/>
          </a:p>
          <a:p>
            <a:r>
              <a:rPr lang="en-GB" dirty="0"/>
              <a:t>Data types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 + 4i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Custom types e.g. Interval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2879C-4187-2F58-F66B-141782FA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E762E3-0AE7-873B-FA98-5D1D76243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459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8D5E-7D7E-154D-E2B8-2F0E69ED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6FE1-E58B-E09A-8812-61D34B3F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B1A4-F553-2A1D-312E-6F6CEFF1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30A6A-5884-85CF-A27F-133AC65E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C38C1-426E-32CE-0860-6EA81E762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BDDDE-B09B-8BF2-594C-E9FE36F4CACB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549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83BB2-0098-DCEF-CB34-27565CC9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F0FC2-E5D1-FCF1-F121-A5FE553A2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F8966D6-A145-62A9-F991-4CFAE4E5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76EC8C-3CB6-88AF-29E3-89799B8B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9AF4D-3685-FAF2-2018-7109CAE3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GB" sz="8900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CC6AA-F002-C4C8-0A70-6656FA888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n-GB" dirty="0"/>
              <a:t>Barney Sanderson</a:t>
            </a:r>
          </a:p>
          <a:p>
            <a:pPr algn="r"/>
            <a:r>
              <a:rPr lang="en-GB" dirty="0"/>
              <a:t>November 24</a:t>
            </a:r>
          </a:p>
        </p:txBody>
      </p: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D230A309-08AD-BC19-3611-754B85C5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23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09AE-9D3B-7A73-B42E-72BB141C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367F-08F5-B7E2-C736-CBCF830F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C1A1-FB82-E245-33DD-91631101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contain useful R code written by other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B684-56FE-8158-CE30-AD1C2A62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2387A5-C307-5922-FB70-488DF029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4098" name="Picture 2" descr="Improve your R workflow with these must have R packages | by Adrian Joseph,  PhD | Medium">
            <a:extLst>
              <a:ext uri="{FF2B5EF4-FFF2-40B4-BE49-F238E27FC236}">
                <a16:creationId xmlns:a16="http://schemas.microsoft.com/office/drawing/2014/main" id="{787886A0-2C83-91B6-079A-F30B2A80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80" y="2366935"/>
            <a:ext cx="7039840" cy="43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047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E970-D2C7-E131-0B2B-8159E87A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A2E-3B49-9FC8-8065-199E5625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5775C-B0DE-D01D-60EE-A6BC5A08C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provide extra functionality to that already included in ‘base R’</a:t>
            </a:r>
          </a:p>
          <a:p>
            <a:endParaRPr lang="en-GB" dirty="0"/>
          </a:p>
          <a:p>
            <a:pPr lvl="1"/>
            <a:r>
              <a:rPr lang="en-GB" dirty="0"/>
              <a:t>Easy data manipulation </a:t>
            </a:r>
          </a:p>
          <a:p>
            <a:pPr lvl="1"/>
            <a:r>
              <a:rPr lang="en-GB" dirty="0"/>
              <a:t>Easy date manipulations</a:t>
            </a:r>
          </a:p>
          <a:p>
            <a:pPr lvl="1"/>
            <a:r>
              <a:rPr lang="en-GB" dirty="0"/>
              <a:t>Bayesian statistics</a:t>
            </a:r>
          </a:p>
          <a:p>
            <a:pPr lvl="1"/>
            <a:r>
              <a:rPr lang="en-GB" dirty="0"/>
              <a:t>Plotting survival curves</a:t>
            </a:r>
          </a:p>
          <a:p>
            <a:pPr lvl="1"/>
            <a:endParaRPr lang="en-GB" dirty="0"/>
          </a:p>
          <a:p>
            <a:r>
              <a:rPr lang="en-GB" dirty="0"/>
              <a:t>Functionality is provided through new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E26E-01A2-23D6-5286-921B1289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AB0B403-ADAB-6FA1-C876-01016DFE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94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72F2-71B7-EEEF-1972-0C8724FC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E773-943D-A717-E8D0-B85FDD50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9CEC-6E45-17D1-9E23-199278F4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Installing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Load packages into your R environment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03691-950B-054D-3911-B684514C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281473-EA0D-64C9-2C87-F0DC9D15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95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7400-BB5B-2700-A99B-4FF18668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2DFD-C1B3-8051-9583-71631E7E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9AC8-814B-EAEF-F68C-B1FEEA4F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If a package is installed, functions from that package can be used without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library() </a:t>
            </a:r>
            <a:r>
              <a:rPr lang="en-GB" dirty="0">
                <a:cs typeface="Courier New" panose="02070309020205020404" pitchFamily="49" charset="0"/>
              </a:rPr>
              <a:t>call, via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>
                <a:cs typeface="Courier New" panose="02070309020205020404" pitchFamily="49" charset="0"/>
              </a:rPr>
              <a:t> operator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("2024-12-25")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package name :: 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8E33-2B86-4B7A-0E81-252A14B5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00D393-309A-E0B0-4CFB-C230F24D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0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F310-5EC8-00E8-1C6A-11A8C9D8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AE1-9C2B-3085-FF3F-30B715BE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CBE2-3150-9DE5-19E3-BA08BD29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Next sessions will use a set of packages named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Coherent set of tools for data manipulation and plotting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https://www.tidyverse.org/</a:t>
            </a: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Especially be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packages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BC66B-B7CB-2318-E4F3-4F87AF01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0AFF3A-BC5B-E462-1665-32E71F3F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93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C9F8-FAAE-EF08-0705-643DABA2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8354-F00B-E31F-7928-E7241BAC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F491-1565-C6A8-7203-1FAA3448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Function documentation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?round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r>
              <a:rPr lang="en-GB" dirty="0"/>
              <a:t>Don’t know the function?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kruskal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Only works for installed packages</a:t>
            </a:r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FFB34-0206-F537-EA10-DD31EF7D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A267AAE-780E-C4DD-365E-C7D07ECD6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58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E9838-FD15-30F2-54E1-5A85EFD1F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5DA9-92CE-0D8B-245E-4AA824B6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 - Error codes and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02C4C-88AD-CB8D-E957-A4A91F65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dirty="0"/>
              <a:t>When code is incorrect, or R does not understand the command it will produce error messages</a:t>
            </a:r>
          </a:p>
          <a:p>
            <a:endParaRPr lang="en-GB" dirty="0"/>
          </a:p>
          <a:p>
            <a:r>
              <a:rPr lang="en-GB" dirty="0"/>
              <a:t>Often very cryptic</a:t>
            </a:r>
          </a:p>
          <a:p>
            <a:endParaRPr lang="en-GB" dirty="0"/>
          </a:p>
          <a:p>
            <a:r>
              <a:rPr lang="en-GB" dirty="0"/>
              <a:t>Read carefully for clues</a:t>
            </a:r>
          </a:p>
          <a:p>
            <a:endParaRPr lang="en-GB" dirty="0"/>
          </a:p>
          <a:p>
            <a:r>
              <a:rPr lang="en-GB" dirty="0"/>
              <a:t>Google it!</a:t>
            </a:r>
          </a:p>
          <a:p>
            <a:r>
              <a:rPr lang="en-GB" dirty="0">
                <a:hlinkClick r:id="rId2"/>
              </a:rPr>
              <a:t>https://stackoverflow.com/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6088B-1D15-3BD6-B793-60C4A6B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479DFF-DE66-0BC1-95AE-8CF4451EC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454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0DB11-0348-F679-3FAE-430A0BE5A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36A88-3451-FEE8-7C46-3CA67E94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B115F-EAF7-38FE-7E9D-A2B2B453C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session is a lot!</a:t>
            </a:r>
          </a:p>
          <a:p>
            <a:endParaRPr lang="en-GB" dirty="0"/>
          </a:p>
          <a:p>
            <a:r>
              <a:rPr lang="en-GB" dirty="0"/>
              <a:t>Take some time to digest, especially if you have never encountered a programming language before</a:t>
            </a:r>
          </a:p>
          <a:p>
            <a:endParaRPr lang="en-GB" dirty="0"/>
          </a:p>
          <a:p>
            <a:r>
              <a:rPr lang="en-GB" dirty="0"/>
              <a:t>Go back through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session_1.R </a:t>
            </a:r>
            <a:r>
              <a:rPr lang="en-GB" dirty="0"/>
              <a:t>file</a:t>
            </a:r>
          </a:p>
          <a:p>
            <a:endParaRPr lang="en-GB" dirty="0"/>
          </a:p>
          <a:p>
            <a:r>
              <a:rPr lang="en-GB" dirty="0"/>
              <a:t>Run each line again and make sure you understand and if not ask the question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C728F-8DAC-EF67-43E3-2020EBFA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D7E6DF-7D1E-5605-2338-E29FB6450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054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1A0B-76FD-341F-EC24-3E2D00643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0F20-4296-BA5C-9B3C-83F46EEF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F6D29-E3F7-B966-8F3F-E2D5EDDE5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Learn by using language</a:t>
            </a:r>
          </a:p>
          <a:p>
            <a:pPr lvl="1"/>
            <a:r>
              <a:rPr lang="en-GB" dirty="0"/>
              <a:t>Reading</a:t>
            </a:r>
          </a:p>
          <a:p>
            <a:pPr lvl="1"/>
            <a:r>
              <a:rPr lang="en-GB" dirty="0"/>
              <a:t>Writing</a:t>
            </a:r>
          </a:p>
          <a:p>
            <a:pPr lvl="1"/>
            <a:r>
              <a:rPr lang="en-GB" dirty="0"/>
              <a:t>Make mistakes</a:t>
            </a:r>
          </a:p>
          <a:p>
            <a:pPr lvl="1"/>
            <a:r>
              <a:rPr lang="en-GB" dirty="0">
                <a:hlinkClick r:id="rId2"/>
              </a:rPr>
              <a:t>Screencasts</a:t>
            </a:r>
            <a:r>
              <a:rPr lang="en-GB" dirty="0"/>
              <a:t>, </a:t>
            </a:r>
            <a:r>
              <a:rPr lang="en-GB" dirty="0" err="1">
                <a:hlinkClick r:id="rId3"/>
              </a:rPr>
              <a:t>AdventOfCode</a:t>
            </a:r>
            <a:r>
              <a:rPr lang="en-GB" dirty="0"/>
              <a:t>, </a:t>
            </a:r>
            <a:r>
              <a:rPr lang="en-GB" dirty="0" err="1">
                <a:hlinkClick r:id="rId4"/>
              </a:rPr>
              <a:t>TidyTuesdays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1000s of functions</a:t>
            </a:r>
          </a:p>
          <a:p>
            <a:pPr lvl="1"/>
            <a:r>
              <a:rPr lang="en-GB" dirty="0"/>
              <a:t>can’t  and don’t remember them all</a:t>
            </a:r>
          </a:p>
          <a:p>
            <a:pPr lvl="1"/>
            <a:r>
              <a:rPr lang="en-GB" dirty="0" err="1"/>
              <a:t>google.com</a:t>
            </a:r>
            <a:endParaRPr lang="en-GB" dirty="0"/>
          </a:p>
          <a:p>
            <a:pPr lvl="1"/>
            <a:r>
              <a:rPr lang="en-GB" dirty="0" err="1"/>
              <a:t>stackoverflow.com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	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9161F-F244-937A-DE01-03A4A7BEF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E0AD379-596C-FA2C-A304-937E91B23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42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DC99-626E-394B-5C3B-FC51DAD5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B6F-BC37-08DD-DCFC-77A71BB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1EA-DA21-01B9-6B3A-5204F1130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www.r-project.org</a:t>
            </a: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R for Data Science</a:t>
            </a:r>
            <a:endParaRPr lang="en-GB" dirty="0"/>
          </a:p>
          <a:p>
            <a:r>
              <a:rPr lang="en-GB" dirty="0">
                <a:hlinkClick r:id="rId3"/>
              </a:rPr>
              <a:t>Big Book of R</a:t>
            </a:r>
            <a:endParaRPr lang="en-GB" dirty="0"/>
          </a:p>
          <a:p>
            <a:r>
              <a:rPr lang="en-GB" dirty="0">
                <a:hlinkClick r:id="rId4"/>
              </a:rPr>
              <a:t>https://www.rscreencasts.com/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Rstudio cheat sheet</a:t>
            </a:r>
            <a:endParaRPr lang="en-GB" dirty="0"/>
          </a:p>
          <a:p>
            <a:r>
              <a:rPr lang="en-GB" dirty="0">
                <a:hlinkClick r:id="rId5"/>
              </a:rPr>
              <a:t>Data Carpentry in R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3B761-8EDC-21F0-C454-552EF38A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F7237C-FC94-330E-1508-4F97D7846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8" name="Picture 4" descr="Buy from amazon">
            <a:extLst>
              <a:ext uri="{FF2B5EF4-FFF2-40B4-BE49-F238E27FC236}">
                <a16:creationId xmlns:a16="http://schemas.microsoft.com/office/drawing/2014/main" id="{3190F4D6-DACA-57C2-B411-B60F3D16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69" y="1158587"/>
            <a:ext cx="317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2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14242</TotalTime>
  <Words>3387</Words>
  <Application>Microsoft Macintosh PowerPoint</Application>
  <PresentationFormat>Widescreen</PresentationFormat>
  <Paragraphs>885</Paragraphs>
  <Slides>101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Aptos</vt:lpstr>
      <vt:lpstr>Aptos Display</vt:lpstr>
      <vt:lpstr>Arial</vt:lpstr>
      <vt:lpstr>Courier New</vt:lpstr>
      <vt:lpstr>System Font Regular</vt:lpstr>
      <vt:lpstr>Office Theme</vt:lpstr>
      <vt:lpstr>Introduction to R</vt:lpstr>
      <vt:lpstr>Introduction to R</vt:lpstr>
      <vt:lpstr>Course Objectives</vt:lpstr>
      <vt:lpstr>Introduction to R</vt:lpstr>
      <vt:lpstr>Session 1</vt:lpstr>
      <vt:lpstr>Session 2</vt:lpstr>
      <vt:lpstr>Session 3</vt:lpstr>
      <vt:lpstr>Session Format</vt:lpstr>
      <vt:lpstr>Introduction to R</vt:lpstr>
      <vt:lpstr>Session 1 - Objectives</vt:lpstr>
      <vt:lpstr>Session 1 - Objectives</vt:lpstr>
      <vt:lpstr>Session 1 - Material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Why learn R?</vt:lpstr>
      <vt:lpstr>Why learn R?</vt:lpstr>
      <vt:lpstr>Why learn R?</vt:lpstr>
      <vt:lpstr>Why learn R?</vt:lpstr>
      <vt:lpstr>Interacting with R</vt:lpstr>
      <vt:lpstr>Interacting with R</vt:lpstr>
      <vt:lpstr>Interacting with R</vt:lpstr>
      <vt:lpstr>Interacting with R</vt:lpstr>
      <vt:lpstr>Interacting with R</vt:lpstr>
      <vt:lpstr>Interacting with R</vt:lpstr>
      <vt:lpstr>RStudio</vt:lpstr>
      <vt:lpstr>RStudio</vt:lpstr>
      <vt:lpstr>What is RStudio?</vt:lpstr>
      <vt:lpstr>What is RStudio?</vt:lpstr>
      <vt:lpstr>What is RStudio?</vt:lpstr>
      <vt:lpstr>Interacting with R</vt:lpstr>
      <vt:lpstr>Interacting with RStudio</vt:lpstr>
      <vt:lpstr>Interacting with RStudio</vt:lpstr>
      <vt:lpstr>Interacting with RStudio</vt:lpstr>
      <vt:lpstr>Interacting with RStudio</vt:lpstr>
      <vt:lpstr>Interacting with RStudio</vt:lpstr>
      <vt:lpstr>Interacting with RStudio</vt:lpstr>
      <vt:lpstr>Interacting with RStudio</vt:lpstr>
      <vt:lpstr>End of Part 1</vt:lpstr>
      <vt:lpstr>End of Part 1</vt:lpstr>
      <vt:lpstr>Fundamentals of R</vt:lpstr>
      <vt:lpstr>Fundamentals of R</vt:lpstr>
      <vt:lpstr>R code introduction</vt:lpstr>
      <vt:lpstr>R code introduction</vt:lpstr>
      <vt:lpstr>Objects</vt:lpstr>
      <vt:lpstr>Object names</vt:lpstr>
      <vt:lpstr>Object names</vt:lpstr>
      <vt:lpstr>Objects</vt:lpstr>
      <vt:lpstr>Objects</vt:lpstr>
      <vt:lpstr>Objects</vt:lpstr>
      <vt:lpstr>Functions</vt:lpstr>
      <vt:lpstr>Functions</vt:lpstr>
      <vt:lpstr>Functions</vt:lpstr>
      <vt:lpstr>Functions</vt:lpstr>
      <vt:lpstr>Function arguments</vt:lpstr>
      <vt:lpstr>Function arguments</vt:lpstr>
      <vt:lpstr>Function arguments</vt:lpstr>
      <vt:lpstr>Function documentation</vt:lpstr>
      <vt:lpstr>Function documentation</vt:lpstr>
      <vt:lpstr>Function creation</vt:lpstr>
      <vt:lpstr>Function creation</vt:lpstr>
      <vt:lpstr>Function creation</vt:lpstr>
      <vt:lpstr>Function documentation and creation</vt:lpstr>
      <vt:lpstr>Mini break!</vt:lpstr>
      <vt:lpstr>Vectors</vt:lpstr>
      <vt:lpstr>Vectors</vt:lpstr>
      <vt:lpstr>Vectors</vt:lpstr>
      <vt:lpstr>Vectors</vt:lpstr>
      <vt:lpstr>Indexing vectors</vt:lpstr>
      <vt:lpstr>Indexing vectors</vt:lpstr>
      <vt:lpstr>Indexing vectors</vt:lpstr>
      <vt:lpstr>Vectors instead of loops</vt:lpstr>
      <vt:lpstr>Vectors</vt:lpstr>
      <vt:lpstr>Data types</vt:lpstr>
      <vt:lpstr>Strings</vt:lpstr>
      <vt:lpstr>Strings</vt:lpstr>
      <vt:lpstr>Dates and Times</vt:lpstr>
      <vt:lpstr>Factors</vt:lpstr>
      <vt:lpstr>Convert data types</vt:lpstr>
      <vt:lpstr>More data structures and data types</vt:lpstr>
      <vt:lpstr>Data Types</vt:lpstr>
      <vt:lpstr>Packages</vt:lpstr>
      <vt:lpstr>Packages</vt:lpstr>
      <vt:lpstr>Packages</vt:lpstr>
      <vt:lpstr>Packages</vt:lpstr>
      <vt:lpstr>Packages</vt:lpstr>
      <vt:lpstr>Help</vt:lpstr>
      <vt:lpstr>Help - Error codes and messages</vt:lpstr>
      <vt:lpstr>Wrap up</vt:lpstr>
      <vt:lpstr>Wrap up</vt:lpstr>
      <vt:lpstr>Resources</vt:lpstr>
      <vt:lpstr>End of Part 2</vt:lpstr>
      <vt:lpstr>End of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Sanderson Barnaby</dc:creator>
  <cp:lastModifiedBy>Sanderson Barnaby</cp:lastModifiedBy>
  <cp:revision>86</cp:revision>
  <dcterms:created xsi:type="dcterms:W3CDTF">2024-10-29T09:37:00Z</dcterms:created>
  <dcterms:modified xsi:type="dcterms:W3CDTF">2024-11-11T09:28:03Z</dcterms:modified>
</cp:coreProperties>
</file>